
<file path=[Content_Types].xml><?xml version="1.0" encoding="utf-8"?>
<Types xmlns="http://schemas.openxmlformats.org/package/2006/content-types">
  <Override PartName="/ppt/slides/slide18.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slides/slide34.xml" ContentType="application/vnd.openxmlformats-officedocument.presentationml.slide+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slides/slide22.xml" ContentType="application/vnd.openxmlformats-officedocument.presentationml.slide+xml"/>
  <Override PartName="/ppt/slides/slide30.xml" ContentType="application/vnd.openxmlformats-officedocument.presentationml.slide+xml"/>
  <Override PartName="/docProps/app.xml" ContentType="application/vnd.openxmlformats-officedocument.extended-properties+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15.xml" ContentType="application/vnd.openxmlformats-officedocument.presentationml.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35.xml" ContentType="application/vnd.openxmlformats-officedocument.presentationml.slide+xml"/>
  <Override PartName="/ppt/slides/slide2.xml" ContentType="application/vnd.openxmlformats-officedocument.presentationml.slide+xml"/>
  <Override PartName="/ppt/theme/theme3.xml" ContentType="application/vnd.openxmlformats-officedocument.theme+xml"/>
  <Override PartName="/ppt/slideLayouts/slideLayout2.xml" ContentType="application/vnd.openxmlformats-officedocument.presentationml.slideLayout+xml"/>
  <Override PartName="/ppt/slides/slide23.xml" ContentType="application/vnd.openxmlformats-officedocument.presentationml.slide+xml"/>
  <Override PartName="/ppt/slides/slide31.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28.xml" ContentType="application/vnd.openxmlformats-officedocument.presentationml.slide+xml"/>
  <Override PartName="/ppt/slides/slide36.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37.xml" ContentType="application/vnd.openxmlformats-officedocument.presentationml.slide+xml"/>
  <Override PartName="/ppt/slides/slide29.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SpecialPlsOnTitleSld="0" saveSubsetFonts="1" autoCompressPictures="0">
  <p:sldMasterIdLst>
    <p:sldMasterId id="2147483660" r:id="rId1"/>
  </p:sldMasterIdLst>
  <p:notesMasterIdLst>
    <p:notesMasterId r:id="rId39"/>
  </p:notesMasterIdLst>
  <p:handoutMasterIdLst>
    <p:handoutMasterId r:id="rId40"/>
  </p:handoutMasterIdLst>
  <p:sldIdLst>
    <p:sldId id="256" r:id="rId2"/>
    <p:sldId id="293" r:id="rId3"/>
    <p:sldId id="294" r:id="rId4"/>
    <p:sldId id="260" r:id="rId5"/>
    <p:sldId id="258" r:id="rId6"/>
    <p:sldId id="295" r:id="rId7"/>
    <p:sldId id="264" r:id="rId8"/>
    <p:sldId id="266" r:id="rId9"/>
    <p:sldId id="267" r:id="rId10"/>
    <p:sldId id="268" r:id="rId11"/>
    <p:sldId id="270" r:id="rId12"/>
    <p:sldId id="269" r:id="rId13"/>
    <p:sldId id="259" r:id="rId14"/>
    <p:sldId id="262" r:id="rId15"/>
    <p:sldId id="261" r:id="rId16"/>
    <p:sldId id="263" r:id="rId17"/>
    <p:sldId id="271" r:id="rId18"/>
    <p:sldId id="272" r:id="rId19"/>
    <p:sldId id="273" r:id="rId20"/>
    <p:sldId id="275" r:id="rId21"/>
    <p:sldId id="274" r:id="rId22"/>
    <p:sldId id="276" r:id="rId23"/>
    <p:sldId id="277" r:id="rId24"/>
    <p:sldId id="279" r:id="rId25"/>
    <p:sldId id="280" r:id="rId26"/>
    <p:sldId id="281" r:id="rId27"/>
    <p:sldId id="282" r:id="rId28"/>
    <p:sldId id="283" r:id="rId29"/>
    <p:sldId id="284" r:id="rId30"/>
    <p:sldId id="286" r:id="rId31"/>
    <p:sldId id="287" r:id="rId32"/>
    <p:sldId id="289" r:id="rId33"/>
    <p:sldId id="290" r:id="rId34"/>
    <p:sldId id="291" r:id="rId35"/>
    <p:sldId id="278" r:id="rId36"/>
    <p:sldId id="288" r:id="rId37"/>
    <p:sldId id="292" r:id="rId3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125" d="100"/>
          <a:sy n="125" d="100"/>
        </p:scale>
        <p:origin x="-1872"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notesMaster" Target="notesMasters/notesMaster1.xml"/><Relationship Id="rId40" Type="http://schemas.openxmlformats.org/officeDocument/2006/relationships/handoutMaster" Target="handoutMasters/handoutMaster1.xml"/><Relationship Id="rId41" Type="http://schemas.openxmlformats.org/officeDocument/2006/relationships/printerSettings" Target="printerSettings/printerSettings1.bin"/><Relationship Id="rId42" Type="http://schemas.openxmlformats.org/officeDocument/2006/relationships/presProps" Target="presProps.xml"/><Relationship Id="rId43" Type="http://schemas.openxmlformats.org/officeDocument/2006/relationships/viewProps" Target="viewProps.xml"/><Relationship Id="rId44" Type="http://schemas.openxmlformats.org/officeDocument/2006/relationships/theme" Target="theme/theme1.xml"/><Relationship Id="rId4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2A52219-E288-7148-93FE-482931CB6E47}" type="datetimeFigureOut">
              <a:rPr lang="en-US" smtClean="0"/>
              <a:pPr/>
              <a:t>10/4/14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C141B17-67A7-C84B-B166-D6D55C5C4F2F}" type="slidenum">
              <a:rPr lang="en-US" smtClean="0"/>
              <a:pPr/>
              <a:t>‹#›</a:t>
            </a:fld>
            <a:endParaRPr lang="en-US"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6BA06A-D323-F54A-B61D-2EBFACF302A9}" type="datetimeFigureOut">
              <a:rPr lang="en-US" smtClean="0"/>
              <a:pPr/>
              <a:t>10/4/14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8FFC7C-57F5-7F4E-BB57-C3ACF6EF811E}" type="slidenum">
              <a:rPr lang="en-US" smtClean="0"/>
              <a:pPr/>
              <a:t>‹#›</a:t>
            </a:fld>
            <a:endParaRPr lang="en-US" dirty="0"/>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483B18A-9F8E-8F44-925D-0CFEAC534187}" type="datetime1">
              <a:rPr lang="en-US" smtClean="0"/>
              <a:pPr/>
              <a:t>10/4/14</a:t>
            </a:fld>
            <a:endParaRPr lang="en-US" dirty="0"/>
          </a:p>
        </p:txBody>
      </p:sp>
      <p:sp>
        <p:nvSpPr>
          <p:cNvPr id="19" name="Footer Placeholder 18"/>
          <p:cNvSpPr>
            <a:spLocks noGrp="1"/>
          </p:cNvSpPr>
          <p:nvPr>
            <p:ph type="ftr" sz="quarter" idx="11"/>
          </p:nvPr>
        </p:nvSpPr>
        <p:spPr/>
        <p:txBody>
          <a:bodyPr/>
          <a:lstStyle/>
          <a:p>
            <a:r>
              <a:rPr lang="en-US" dirty="0" smtClean="0"/>
              <a:t>www.PaulFalconeHR.com</a:t>
            </a:r>
            <a:endParaRPr lang="en-US" dirty="0"/>
          </a:p>
        </p:txBody>
      </p:sp>
      <p:sp>
        <p:nvSpPr>
          <p:cNvPr id="27" name="Slide Number Placeholder 26"/>
          <p:cNvSpPr>
            <a:spLocks noGrp="1"/>
          </p:cNvSpPr>
          <p:nvPr>
            <p:ph type="sldNum" sz="quarter" idx="12"/>
          </p:nvPr>
        </p:nvSpPr>
        <p:spPr/>
        <p:txBody>
          <a:bodyPr/>
          <a:lstStyle/>
          <a:p>
            <a:fld id="{D3A908AB-2DBF-B64F-965C-8579BE2D0F68}"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B2148D7-CF59-3C4B-83FF-82FE2CC47F9D}" type="datetime1">
              <a:rPr lang="en-US" smtClean="0"/>
              <a:pPr/>
              <a:t>10/4/14</a:t>
            </a:fld>
            <a:endParaRPr lang="en-US" dirty="0"/>
          </a:p>
        </p:txBody>
      </p:sp>
      <p:sp>
        <p:nvSpPr>
          <p:cNvPr id="5" name="Footer Placeholder 4"/>
          <p:cNvSpPr>
            <a:spLocks noGrp="1"/>
          </p:cNvSpPr>
          <p:nvPr>
            <p:ph type="ftr" sz="quarter" idx="11"/>
          </p:nvPr>
        </p:nvSpPr>
        <p:spPr/>
        <p:txBody>
          <a:bodyPr/>
          <a:lstStyle/>
          <a:p>
            <a:r>
              <a:rPr lang="en-US" dirty="0" smtClean="0"/>
              <a:t>www.PaulFalconeHR.com</a:t>
            </a:r>
            <a:endParaRPr lang="en-US" dirty="0"/>
          </a:p>
        </p:txBody>
      </p:sp>
      <p:sp>
        <p:nvSpPr>
          <p:cNvPr id="6" name="Slide Number Placeholder 5"/>
          <p:cNvSpPr>
            <a:spLocks noGrp="1"/>
          </p:cNvSpPr>
          <p:nvPr>
            <p:ph type="sldNum" sz="quarter" idx="12"/>
          </p:nvPr>
        </p:nvSpPr>
        <p:spPr/>
        <p:txBody>
          <a:bodyPr/>
          <a:lstStyle/>
          <a:p>
            <a:fld id="{D3A908AB-2DBF-B64F-965C-8579BE2D0F6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51A5D1-93A8-1F42-AAC1-4668D792CFEC}" type="datetime1">
              <a:rPr lang="en-US" smtClean="0"/>
              <a:pPr/>
              <a:t>10/4/14</a:t>
            </a:fld>
            <a:endParaRPr lang="en-US" dirty="0"/>
          </a:p>
        </p:txBody>
      </p:sp>
      <p:sp>
        <p:nvSpPr>
          <p:cNvPr id="5" name="Footer Placeholder 4"/>
          <p:cNvSpPr>
            <a:spLocks noGrp="1"/>
          </p:cNvSpPr>
          <p:nvPr>
            <p:ph type="ftr" sz="quarter" idx="11"/>
          </p:nvPr>
        </p:nvSpPr>
        <p:spPr/>
        <p:txBody>
          <a:bodyPr/>
          <a:lstStyle/>
          <a:p>
            <a:r>
              <a:rPr lang="en-US" dirty="0" smtClean="0"/>
              <a:t>www.PaulFalconeHR.com</a:t>
            </a:r>
            <a:endParaRPr lang="en-US" dirty="0"/>
          </a:p>
        </p:txBody>
      </p:sp>
      <p:sp>
        <p:nvSpPr>
          <p:cNvPr id="6" name="Slide Number Placeholder 5"/>
          <p:cNvSpPr>
            <a:spLocks noGrp="1"/>
          </p:cNvSpPr>
          <p:nvPr>
            <p:ph type="sldNum" sz="quarter" idx="12"/>
          </p:nvPr>
        </p:nvSpPr>
        <p:spPr/>
        <p:txBody>
          <a:bodyPr/>
          <a:lstStyle/>
          <a:p>
            <a:fld id="{D3A908AB-2DBF-B64F-965C-8579BE2D0F6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4BFBE9-2F0F-2045-8C43-C54DB82F33BC}" type="datetime1">
              <a:rPr lang="en-US" smtClean="0"/>
              <a:pPr/>
              <a:t>10/4/14</a:t>
            </a:fld>
            <a:endParaRPr lang="en-US" dirty="0"/>
          </a:p>
        </p:txBody>
      </p:sp>
      <p:sp>
        <p:nvSpPr>
          <p:cNvPr id="5" name="Footer Placeholder 4"/>
          <p:cNvSpPr>
            <a:spLocks noGrp="1"/>
          </p:cNvSpPr>
          <p:nvPr>
            <p:ph type="ftr" sz="quarter" idx="11"/>
          </p:nvPr>
        </p:nvSpPr>
        <p:spPr/>
        <p:txBody>
          <a:bodyPr/>
          <a:lstStyle/>
          <a:p>
            <a:r>
              <a:rPr lang="en-US" dirty="0" smtClean="0"/>
              <a:t>www.PaulFalconeHR.com</a:t>
            </a:r>
            <a:endParaRPr lang="en-US" dirty="0"/>
          </a:p>
        </p:txBody>
      </p:sp>
      <p:sp>
        <p:nvSpPr>
          <p:cNvPr id="6" name="Slide Number Placeholder 5"/>
          <p:cNvSpPr>
            <a:spLocks noGrp="1"/>
          </p:cNvSpPr>
          <p:nvPr>
            <p:ph type="sldNum" sz="quarter" idx="12"/>
          </p:nvPr>
        </p:nvSpPr>
        <p:spPr/>
        <p:txBody>
          <a:bodyPr/>
          <a:lstStyle/>
          <a:p>
            <a:fld id="{D3A908AB-2DBF-B64F-965C-8579BE2D0F6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5A240A-7635-4243-ABFD-959AC1A000AB}" type="datetime1">
              <a:rPr lang="en-US" smtClean="0"/>
              <a:pPr/>
              <a:t>10/4/14</a:t>
            </a:fld>
            <a:endParaRPr lang="en-US" dirty="0"/>
          </a:p>
        </p:txBody>
      </p:sp>
      <p:sp>
        <p:nvSpPr>
          <p:cNvPr id="5" name="Footer Placeholder 4"/>
          <p:cNvSpPr>
            <a:spLocks noGrp="1"/>
          </p:cNvSpPr>
          <p:nvPr>
            <p:ph type="ftr" sz="quarter" idx="11"/>
          </p:nvPr>
        </p:nvSpPr>
        <p:spPr/>
        <p:txBody>
          <a:bodyPr/>
          <a:lstStyle/>
          <a:p>
            <a:r>
              <a:rPr lang="en-US" dirty="0" smtClean="0"/>
              <a:t>www.PaulFalconeHR.com</a:t>
            </a:r>
            <a:endParaRPr lang="en-US" dirty="0"/>
          </a:p>
        </p:txBody>
      </p:sp>
      <p:sp>
        <p:nvSpPr>
          <p:cNvPr id="6" name="Slide Number Placeholder 5"/>
          <p:cNvSpPr>
            <a:spLocks noGrp="1"/>
          </p:cNvSpPr>
          <p:nvPr>
            <p:ph type="sldNum" sz="quarter" idx="12"/>
          </p:nvPr>
        </p:nvSpPr>
        <p:spPr/>
        <p:txBody>
          <a:bodyPr/>
          <a:lstStyle/>
          <a:p>
            <a:fld id="{D3A908AB-2DBF-B64F-965C-8579BE2D0F68}"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B5572AD-D0EE-0C41-BDBF-D78C829DBB57}" type="datetime1">
              <a:rPr lang="en-US" smtClean="0"/>
              <a:pPr/>
              <a:t>10/4/14</a:t>
            </a:fld>
            <a:endParaRPr lang="en-US" dirty="0"/>
          </a:p>
        </p:txBody>
      </p:sp>
      <p:sp>
        <p:nvSpPr>
          <p:cNvPr id="6" name="Footer Placeholder 5"/>
          <p:cNvSpPr>
            <a:spLocks noGrp="1"/>
          </p:cNvSpPr>
          <p:nvPr>
            <p:ph type="ftr" sz="quarter" idx="11"/>
          </p:nvPr>
        </p:nvSpPr>
        <p:spPr/>
        <p:txBody>
          <a:bodyPr/>
          <a:lstStyle/>
          <a:p>
            <a:r>
              <a:rPr lang="en-US" dirty="0" smtClean="0"/>
              <a:t>www.PaulFalconeHR.com</a:t>
            </a:r>
            <a:endParaRPr lang="en-US" dirty="0"/>
          </a:p>
        </p:txBody>
      </p:sp>
      <p:sp>
        <p:nvSpPr>
          <p:cNvPr id="7" name="Slide Number Placeholder 6"/>
          <p:cNvSpPr>
            <a:spLocks noGrp="1"/>
          </p:cNvSpPr>
          <p:nvPr>
            <p:ph type="sldNum" sz="quarter" idx="12"/>
          </p:nvPr>
        </p:nvSpPr>
        <p:spPr/>
        <p:txBody>
          <a:bodyPr/>
          <a:lstStyle/>
          <a:p>
            <a:fld id="{D3A908AB-2DBF-B64F-965C-8579BE2D0F68}"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F38C184-14B8-8D44-ACDF-578C2DD62C8C}" type="datetime1">
              <a:rPr lang="en-US" smtClean="0"/>
              <a:pPr/>
              <a:t>10/4/14</a:t>
            </a:fld>
            <a:endParaRPr lang="en-US" dirty="0"/>
          </a:p>
        </p:txBody>
      </p:sp>
      <p:sp>
        <p:nvSpPr>
          <p:cNvPr id="8" name="Footer Placeholder 7"/>
          <p:cNvSpPr>
            <a:spLocks noGrp="1"/>
          </p:cNvSpPr>
          <p:nvPr>
            <p:ph type="ftr" sz="quarter" idx="11"/>
          </p:nvPr>
        </p:nvSpPr>
        <p:spPr/>
        <p:txBody>
          <a:bodyPr/>
          <a:lstStyle/>
          <a:p>
            <a:r>
              <a:rPr lang="en-US" dirty="0" smtClean="0"/>
              <a:t>www.PaulFalconeHR.com</a:t>
            </a:r>
            <a:endParaRPr lang="en-US" dirty="0"/>
          </a:p>
        </p:txBody>
      </p:sp>
      <p:sp>
        <p:nvSpPr>
          <p:cNvPr id="9" name="Slide Number Placeholder 8"/>
          <p:cNvSpPr>
            <a:spLocks noGrp="1"/>
          </p:cNvSpPr>
          <p:nvPr>
            <p:ph type="sldNum" sz="quarter" idx="12"/>
          </p:nvPr>
        </p:nvSpPr>
        <p:spPr/>
        <p:txBody>
          <a:bodyPr/>
          <a:lstStyle/>
          <a:p>
            <a:fld id="{D3A908AB-2DBF-B64F-965C-8579BE2D0F68}"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EEA54D9-B175-D94E-AE6E-2A7BB08F8BE6}" type="datetime1">
              <a:rPr lang="en-US" smtClean="0"/>
              <a:pPr/>
              <a:t>10/4/14</a:t>
            </a:fld>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51B52D-24BE-F240-86F5-689774C13487}" type="datetime1">
              <a:rPr lang="en-US" smtClean="0"/>
              <a:pPr/>
              <a:t>10/4/14</a:t>
            </a:fld>
            <a:endParaRPr lang="en-US" dirty="0"/>
          </a:p>
        </p:txBody>
      </p:sp>
      <p:sp>
        <p:nvSpPr>
          <p:cNvPr id="3" name="Footer Placeholder 2"/>
          <p:cNvSpPr>
            <a:spLocks noGrp="1"/>
          </p:cNvSpPr>
          <p:nvPr>
            <p:ph type="ftr" sz="quarter" idx="11"/>
          </p:nvPr>
        </p:nvSpPr>
        <p:spPr/>
        <p:txBody>
          <a:bodyPr/>
          <a:lstStyle/>
          <a:p>
            <a:r>
              <a:rPr lang="en-US" dirty="0" smtClean="0"/>
              <a:t>www.PaulFalconeHR.com</a:t>
            </a:r>
            <a:endParaRPr lang="en-US" dirty="0"/>
          </a:p>
        </p:txBody>
      </p:sp>
      <p:sp>
        <p:nvSpPr>
          <p:cNvPr id="4" name="Slide Number Placeholder 3"/>
          <p:cNvSpPr>
            <a:spLocks noGrp="1"/>
          </p:cNvSpPr>
          <p:nvPr>
            <p:ph type="sldNum" sz="quarter" idx="12"/>
          </p:nvPr>
        </p:nvSpPr>
        <p:spPr/>
        <p:txBody>
          <a:bodyPr/>
          <a:lstStyle/>
          <a:p>
            <a:fld id="{D3A908AB-2DBF-B64F-965C-8579BE2D0F6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642F3BB-4F23-E24F-ACA4-562F20110A13}" type="datetime1">
              <a:rPr lang="en-US" smtClean="0"/>
              <a:pPr/>
              <a:t>10/4/14</a:t>
            </a:fld>
            <a:endParaRPr lang="en-US" dirty="0"/>
          </a:p>
        </p:txBody>
      </p:sp>
      <p:sp>
        <p:nvSpPr>
          <p:cNvPr id="6" name="Footer Placeholder 5"/>
          <p:cNvSpPr>
            <a:spLocks noGrp="1"/>
          </p:cNvSpPr>
          <p:nvPr>
            <p:ph type="ftr" sz="quarter" idx="11"/>
          </p:nvPr>
        </p:nvSpPr>
        <p:spPr/>
        <p:txBody>
          <a:bodyPr/>
          <a:lstStyle/>
          <a:p>
            <a:r>
              <a:rPr lang="en-US" dirty="0" smtClean="0"/>
              <a:t>www.PaulFalconeHR.com</a:t>
            </a:r>
            <a:endParaRPr lang="en-US" dirty="0"/>
          </a:p>
        </p:txBody>
      </p:sp>
      <p:sp>
        <p:nvSpPr>
          <p:cNvPr id="7" name="Slide Number Placeholder 6"/>
          <p:cNvSpPr>
            <a:spLocks noGrp="1"/>
          </p:cNvSpPr>
          <p:nvPr>
            <p:ph type="sldNum" sz="quarter" idx="12"/>
          </p:nvPr>
        </p:nvSpPr>
        <p:spPr/>
        <p:txBody>
          <a:bodyPr/>
          <a:lstStyle/>
          <a:p>
            <a:fld id="{D3A908AB-2DBF-B64F-965C-8579BE2D0F68}"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839ECDE-8692-B44A-9EA7-C58EAD50852B}" type="datetime1">
              <a:rPr lang="en-US" smtClean="0"/>
              <a:pPr/>
              <a:t>10/4/14</a:t>
            </a:fld>
            <a:endParaRPr lang="en-US" dirty="0"/>
          </a:p>
        </p:txBody>
      </p:sp>
      <p:sp>
        <p:nvSpPr>
          <p:cNvPr id="6" name="Footer Placeholder 5"/>
          <p:cNvSpPr>
            <a:spLocks noGrp="1"/>
          </p:cNvSpPr>
          <p:nvPr>
            <p:ph type="ftr" sz="quarter" idx="11"/>
          </p:nvPr>
        </p:nvSpPr>
        <p:spPr/>
        <p:txBody>
          <a:bodyPr/>
          <a:lstStyle/>
          <a:p>
            <a:r>
              <a:rPr lang="en-US" dirty="0" smtClean="0"/>
              <a:t>www.PaulFalconeHR.com</a:t>
            </a:r>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D3A908AB-2DBF-B64F-965C-8579BE2D0F68}"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ABA4F6-C5B3-E846-B8E9-7C41292E10B6}" type="datetime1">
              <a:rPr lang="en-US" smtClean="0"/>
              <a:pPr/>
              <a:t>10/4/14</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dirty="0" smtClean="0"/>
              <a:t>www.PaulFalconeHR.com</a:t>
            </a:r>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3A908AB-2DBF-B64F-965C-8579BE2D0F68}"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PaulFalconeHR.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PaulFalconeHR.com" TargetMode="External"/><Relationship Id="rId3" Type="http://schemas.openxmlformats.org/officeDocument/2006/relationships/hyperlink" Target="mailto:Paul@PaulFalconeHR.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599"/>
            <a:ext cx="7854696" cy="2172305"/>
          </a:xfrm>
        </p:spPr>
        <p:txBody>
          <a:bodyPr>
            <a:normAutofit fontScale="90000"/>
          </a:bodyPr>
          <a:lstStyle/>
          <a:p>
            <a:pPr algn="ctr"/>
            <a:r>
              <a:rPr lang="en-US" dirty="0" smtClean="0">
                <a:latin typeface="Monotype Corsiva"/>
                <a:cs typeface="Monotype Corsiva"/>
              </a:rPr>
              <a:t/>
            </a:r>
            <a:br>
              <a:rPr lang="en-US" dirty="0" smtClean="0">
                <a:latin typeface="Monotype Corsiva"/>
                <a:cs typeface="Monotype Corsiva"/>
              </a:rPr>
            </a:br>
            <a:r>
              <a:rPr lang="en-US" dirty="0" smtClean="0">
                <a:latin typeface="Monotype Corsiva"/>
                <a:cs typeface="Monotype Corsiva"/>
              </a:rPr>
              <a:t/>
            </a:r>
            <a:br>
              <a:rPr lang="en-US" dirty="0" smtClean="0">
                <a:latin typeface="Monotype Corsiva"/>
                <a:cs typeface="Monotype Corsiva"/>
              </a:rPr>
            </a:br>
            <a:r>
              <a:rPr lang="en-US" dirty="0" smtClean="0">
                <a:latin typeface="Monotype Corsiva"/>
                <a:cs typeface="Monotype Corsiva"/>
              </a:rPr>
              <a:t/>
            </a:r>
            <a:br>
              <a:rPr lang="en-US" dirty="0" smtClean="0">
                <a:latin typeface="Monotype Corsiva"/>
                <a:cs typeface="Monotype Corsiva"/>
              </a:rPr>
            </a:br>
            <a:r>
              <a:rPr lang="en-US" dirty="0" smtClean="0">
                <a:latin typeface="Monotype Corsiva"/>
                <a:cs typeface="Monotype Corsiva"/>
              </a:rPr>
              <a:t/>
            </a:r>
            <a:br>
              <a:rPr lang="en-US" dirty="0" smtClean="0">
                <a:latin typeface="Monotype Corsiva"/>
                <a:cs typeface="Monotype Corsiva"/>
              </a:rPr>
            </a:br>
            <a:r>
              <a:rPr lang="en-US" dirty="0" smtClean="0">
                <a:latin typeface="Monotype Corsiva"/>
                <a:cs typeface="Monotype Corsiva"/>
              </a:rPr>
              <a:t/>
            </a:r>
            <a:br>
              <a:rPr lang="en-US" dirty="0" smtClean="0">
                <a:latin typeface="Monotype Corsiva"/>
                <a:cs typeface="Monotype Corsiva"/>
              </a:rPr>
            </a:br>
            <a:r>
              <a:rPr lang="en-US" dirty="0" smtClean="0">
                <a:latin typeface="Monotype Corsiva"/>
                <a:cs typeface="Monotype Corsiva"/>
              </a:rPr>
              <a:t/>
            </a:r>
            <a:br>
              <a:rPr lang="en-US" dirty="0" smtClean="0">
                <a:latin typeface="Monotype Corsiva"/>
                <a:cs typeface="Monotype Corsiva"/>
              </a:rPr>
            </a:br>
            <a:r>
              <a:rPr lang="en-US" sz="4000" dirty="0" smtClean="0">
                <a:solidFill>
                  <a:schemeClr val="tx1"/>
                </a:solidFill>
                <a:latin typeface="+mn-lt"/>
                <a:ea typeface="+mn-ea"/>
                <a:cs typeface="+mn-cs"/>
              </a:rPr>
              <a:t>Unique Techniques and Strategies for Motivating and Rewarding </a:t>
            </a:r>
            <a:br>
              <a:rPr lang="en-US" sz="4000" dirty="0" smtClean="0">
                <a:solidFill>
                  <a:schemeClr val="tx1"/>
                </a:solidFill>
                <a:latin typeface="+mn-lt"/>
                <a:ea typeface="+mn-ea"/>
                <a:cs typeface="+mn-cs"/>
              </a:rPr>
            </a:br>
            <a:r>
              <a:rPr lang="en-US" sz="4000" dirty="0" smtClean="0">
                <a:solidFill>
                  <a:schemeClr val="tx1"/>
                </a:solidFill>
                <a:latin typeface="+mn-lt"/>
                <a:ea typeface="+mn-ea"/>
                <a:cs typeface="+mn-cs"/>
              </a:rPr>
              <a:t>Your Staff</a:t>
            </a:r>
            <a:r>
              <a:rPr lang="en-US" sz="4000" dirty="0" smtClean="0">
                <a:solidFill>
                  <a:srgbClr val="FF0000"/>
                </a:solidFill>
                <a:latin typeface="Monotype Corsiva"/>
                <a:cs typeface="Monotype Corsiva"/>
              </a:rPr>
              <a:t/>
            </a:r>
            <a:br>
              <a:rPr lang="en-US" sz="4000" dirty="0" smtClean="0">
                <a:solidFill>
                  <a:srgbClr val="FF0000"/>
                </a:solidFill>
                <a:latin typeface="Monotype Corsiva"/>
                <a:cs typeface="Monotype Corsiva"/>
              </a:rPr>
            </a:br>
            <a:endParaRPr lang="en-US" sz="4000" dirty="0">
              <a:latin typeface="Monotype Corsiva"/>
              <a:cs typeface="Monotype Corsiva"/>
            </a:endParaRPr>
          </a:p>
        </p:txBody>
      </p:sp>
      <p:sp>
        <p:nvSpPr>
          <p:cNvPr id="3" name="Subtitle 2"/>
          <p:cNvSpPr>
            <a:spLocks noGrp="1"/>
          </p:cNvSpPr>
          <p:nvPr>
            <p:ph type="subTitle" idx="1"/>
          </p:nvPr>
        </p:nvSpPr>
        <p:spPr/>
        <p:txBody>
          <a:bodyPr>
            <a:normAutofit fontScale="92500" lnSpcReduction="20000"/>
          </a:bodyPr>
          <a:lstStyle/>
          <a:p>
            <a:pPr algn="ctr"/>
            <a:endParaRPr lang="en-US" sz="4324" b="1" dirty="0" smtClean="0">
              <a:solidFill>
                <a:srgbClr val="FF0000"/>
              </a:solidFill>
            </a:endParaRPr>
          </a:p>
          <a:p>
            <a:pPr algn="ctr"/>
            <a:r>
              <a:rPr lang="en-US" sz="4000" b="1" dirty="0" smtClean="0">
                <a:solidFill>
                  <a:srgbClr val="FF0000"/>
                </a:solidFill>
                <a:hlinkClick r:id="rId2"/>
              </a:rPr>
              <a:t>www.PaulFalconeHR.com</a:t>
            </a:r>
            <a:endParaRPr lang="en-US" sz="4000" b="1" dirty="0" smtClean="0">
              <a:solidFill>
                <a:srgbClr val="FF0000"/>
              </a:solidFill>
            </a:endParaRPr>
          </a:p>
          <a:p>
            <a:pPr algn="ctr"/>
            <a:r>
              <a:rPr lang="en-US" sz="4000" b="1" dirty="0" smtClean="0">
                <a:solidFill>
                  <a:srgbClr val="FF0000"/>
                </a:solidFill>
              </a:rPr>
              <a:t>Paul@PaulFalconeHR.com</a:t>
            </a:r>
            <a:endParaRPr lang="en-US" sz="4000" b="1"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onotype Corsiva"/>
                <a:cs typeface="Monotype Corsiva"/>
              </a:rPr>
              <a:t>Answer</a:t>
            </a:r>
            <a:r>
              <a:rPr lang="en-US" dirty="0" smtClean="0"/>
              <a:t>:</a:t>
            </a:r>
            <a:r>
              <a:rPr lang="en-US" dirty="0" smtClean="0"/>
              <a:t> </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endParaRPr lang="en-US" dirty="0" smtClean="0"/>
          </a:p>
          <a:p>
            <a:pPr marL="514350" indent="-514350">
              <a:buFont typeface="+mj-lt"/>
              <a:buAutoNum type="arabicPeriod"/>
            </a:pPr>
            <a:r>
              <a:rPr lang="en-US" dirty="0" smtClean="0"/>
              <a:t>The </a:t>
            </a:r>
            <a:r>
              <a:rPr lang="en-US" dirty="0"/>
              <a:t>key to enlightened leadership lies in setting up people for success and </a:t>
            </a:r>
            <a:r>
              <a:rPr lang="en-US" dirty="0" smtClean="0"/>
              <a:t>then getting out of the way, </a:t>
            </a:r>
            <a:r>
              <a:rPr lang="en-US" dirty="0"/>
              <a:t>allowing them the freedom to gain traction and excel in their own personal way and individualized style.</a:t>
            </a:r>
            <a:r>
              <a:rPr lang="en-US" dirty="0" smtClean="0"/>
              <a:t> </a:t>
            </a:r>
          </a:p>
          <a:p>
            <a:pPr>
              <a:buNone/>
            </a:pPr>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onotype Corsiva"/>
                <a:cs typeface="Monotype Corsiva"/>
              </a:rPr>
              <a:t>Answer (cont.)</a:t>
            </a:r>
            <a:endParaRPr lang="en-US" dirty="0">
              <a:latin typeface="Monotype Corsiva"/>
              <a:cs typeface="Monotype Corsiva"/>
            </a:endParaRPr>
          </a:p>
        </p:txBody>
      </p:sp>
      <p:sp>
        <p:nvSpPr>
          <p:cNvPr id="3" name="Content Placeholder 2"/>
          <p:cNvSpPr>
            <a:spLocks noGrp="1"/>
          </p:cNvSpPr>
          <p:nvPr>
            <p:ph idx="1"/>
          </p:nvPr>
        </p:nvSpPr>
        <p:spPr/>
        <p:txBody>
          <a:bodyPr/>
          <a:lstStyle/>
          <a:p>
            <a:pPr marL="514350" indent="-514350">
              <a:buNone/>
            </a:pPr>
            <a:endParaRPr lang="en-US" dirty="0" smtClean="0"/>
          </a:p>
          <a:p>
            <a:pPr marL="514350" indent="-514350">
              <a:buNone/>
            </a:pPr>
            <a:r>
              <a:rPr lang="en-US" dirty="0" smtClean="0"/>
              <a:t>2.  Look to the wisdom that allows you to follow a “less is more” approach to leadership, understand the value of creating a culture where workers can motivate themselves, and become a best-in-class organization that invites your people to fall in love with your company every day. </a:t>
            </a:r>
          </a:p>
          <a:p>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onotype Corsiva"/>
                <a:cs typeface="Monotype Corsiva"/>
              </a:rPr>
              <a:t>Answer (cont.)</a:t>
            </a:r>
            <a:endParaRPr lang="en-US" dirty="0">
              <a:latin typeface="Monotype Corsiva"/>
              <a:cs typeface="Monotype Corsiva"/>
            </a:endParaRPr>
          </a:p>
        </p:txBody>
      </p:sp>
      <p:sp>
        <p:nvSpPr>
          <p:cNvPr id="3" name="Content Placeholder 2"/>
          <p:cNvSpPr>
            <a:spLocks noGrp="1"/>
          </p:cNvSpPr>
          <p:nvPr>
            <p:ph idx="1"/>
          </p:nvPr>
        </p:nvSpPr>
        <p:spPr/>
        <p:txBody>
          <a:bodyPr>
            <a:normAutofit fontScale="92500"/>
          </a:bodyPr>
          <a:lstStyle/>
          <a:p>
            <a:pPr>
              <a:buNone/>
            </a:pPr>
            <a:endParaRPr lang="en-US" sz="3600" dirty="0" smtClean="0"/>
          </a:p>
          <a:p>
            <a:pPr>
              <a:buNone/>
            </a:pPr>
            <a:r>
              <a:rPr lang="en-US" sz="3600" dirty="0" smtClean="0"/>
              <a:t>3.  The </a:t>
            </a:r>
            <a:r>
              <a:rPr lang="en-US" sz="3600" dirty="0"/>
              <a:t>key to developing your people in light of Corporate America’s changing</a:t>
            </a:r>
            <a:r>
              <a:rPr lang="en-US" sz="3600" dirty="0" smtClean="0"/>
              <a:t> needs lies </a:t>
            </a:r>
            <a:r>
              <a:rPr lang="en-US" sz="3600" dirty="0"/>
              <a:t>in making them feel like they’re making a positive contribution at work (</a:t>
            </a:r>
            <a:r>
              <a:rPr lang="en-US" sz="3600" i="1" dirty="0">
                <a:solidFill>
                  <a:srgbClr val="FF0000"/>
                </a:solidFill>
              </a:rPr>
              <a:t>company </a:t>
            </a:r>
            <a:r>
              <a:rPr lang="en-US" sz="3600" dirty="0">
                <a:solidFill>
                  <a:srgbClr val="FF0000"/>
                </a:solidFill>
              </a:rPr>
              <a:t>benefit</a:t>
            </a:r>
            <a:r>
              <a:rPr lang="en-US" sz="3600" dirty="0"/>
              <a:t>) while developing their own skills and building their resumes (</a:t>
            </a:r>
            <a:r>
              <a:rPr lang="en-US" sz="3600" i="1" dirty="0">
                <a:solidFill>
                  <a:srgbClr val="FF0000"/>
                </a:solidFill>
              </a:rPr>
              <a:t>individual </a:t>
            </a:r>
            <a:r>
              <a:rPr lang="en-US" sz="3600" dirty="0">
                <a:solidFill>
                  <a:srgbClr val="FF0000"/>
                </a:solidFill>
              </a:rPr>
              <a:t>benefit</a:t>
            </a:r>
            <a:r>
              <a:rPr lang="en-US" sz="3600" dirty="0"/>
              <a:t>). </a:t>
            </a:r>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onotype Corsiva"/>
                <a:cs typeface="Monotype Corsiva"/>
              </a:rPr>
              <a:t>Axioms on Motivation</a:t>
            </a:r>
            <a:endParaRPr lang="en-US" dirty="0">
              <a:latin typeface="Monotype Corsiva"/>
              <a:cs typeface="Monotype Corsiva"/>
            </a:endParaRPr>
          </a:p>
        </p:txBody>
      </p:sp>
      <p:sp>
        <p:nvSpPr>
          <p:cNvPr id="3" name="Content Placeholder 2"/>
          <p:cNvSpPr>
            <a:spLocks noGrp="1"/>
          </p:cNvSpPr>
          <p:nvPr>
            <p:ph idx="1"/>
          </p:nvPr>
        </p:nvSpPr>
        <p:spPr/>
        <p:txBody>
          <a:bodyPr>
            <a:normAutofit/>
          </a:bodyPr>
          <a:lstStyle/>
          <a:p>
            <a:endParaRPr lang="en-US" b="1" dirty="0" smtClean="0"/>
          </a:p>
          <a:p>
            <a:r>
              <a:rPr lang="en-US" b="1" dirty="0" smtClean="0"/>
              <a:t>Axiom 1</a:t>
            </a:r>
            <a:r>
              <a:rPr lang="en-US" dirty="0" smtClean="0"/>
              <a:t>: People join companies and leave supervisors </a:t>
            </a:r>
          </a:p>
          <a:p>
            <a:endParaRPr lang="en-US" dirty="0" smtClean="0"/>
          </a:p>
          <a:p>
            <a:r>
              <a:rPr lang="en-US" b="1" dirty="0" smtClean="0"/>
              <a:t>Axiom 2</a:t>
            </a:r>
            <a:r>
              <a:rPr lang="en-US" dirty="0" smtClean="0"/>
              <a:t>:  The difference between an active job seeker and a passive job seeker is one bad day in the office </a:t>
            </a:r>
          </a:p>
          <a:p>
            <a:endParaRPr lang="en-US" dirty="0" smtClean="0"/>
          </a:p>
          <a:p>
            <a:r>
              <a:rPr lang="en-US" b="1" dirty="0" smtClean="0"/>
              <a:t>Axiom 3</a:t>
            </a:r>
            <a:r>
              <a:rPr lang="en-US" dirty="0" smtClean="0"/>
              <a:t>: There are two types of people who quit jobs—those who quit and leave vs. those who quit and </a:t>
            </a:r>
            <a:r>
              <a:rPr lang="en-US" i="1" dirty="0" smtClean="0"/>
              <a:t>stay </a:t>
            </a:r>
          </a:p>
          <a:p>
            <a:endParaRPr lang="en-US" dirty="0"/>
          </a:p>
          <a:p>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onotype Corsiva"/>
                <a:cs typeface="Monotype Corsiva"/>
              </a:rPr>
              <a:t>Gauging Employee Engagement </a:t>
            </a:r>
            <a:endParaRPr lang="en-US" dirty="0">
              <a:latin typeface="Monotype Corsiva"/>
              <a:cs typeface="Monotype Corsiva"/>
            </a:endParaRPr>
          </a:p>
        </p:txBody>
      </p:sp>
      <p:sp>
        <p:nvSpPr>
          <p:cNvPr id="3" name="Content Placeholder 2"/>
          <p:cNvSpPr>
            <a:spLocks noGrp="1"/>
          </p:cNvSpPr>
          <p:nvPr>
            <p:ph idx="1"/>
          </p:nvPr>
        </p:nvSpPr>
        <p:spPr/>
        <p:txBody>
          <a:bodyPr/>
          <a:lstStyle/>
          <a:p>
            <a:endParaRPr lang="en-US" dirty="0" smtClean="0"/>
          </a:p>
          <a:p>
            <a:r>
              <a:rPr lang="en-US" dirty="0" smtClean="0"/>
              <a:t>Employee opinion surveys / climate surveys </a:t>
            </a:r>
          </a:p>
          <a:p>
            <a:endParaRPr lang="en-US" dirty="0" smtClean="0"/>
          </a:p>
          <a:p>
            <a:r>
              <a:rPr lang="en-US" dirty="0" smtClean="0"/>
              <a:t>Exit interview feedback trends and patterns </a:t>
            </a:r>
          </a:p>
          <a:p>
            <a:endParaRPr lang="en-US" dirty="0" smtClean="0"/>
          </a:p>
          <a:p>
            <a:r>
              <a:rPr lang="en-US" dirty="0" smtClean="0"/>
              <a:t>Individualized feedback expressing general satisfaction or dissatisfaction </a:t>
            </a:r>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onotype Corsiva"/>
                <a:cs typeface="Monotype Corsiva"/>
              </a:rPr>
              <a:t>Common Reasons for Leaving</a:t>
            </a:r>
            <a:endParaRPr lang="en-US" dirty="0">
              <a:latin typeface="Monotype Corsiva"/>
              <a:cs typeface="Monotype Corsiva"/>
            </a:endParaRPr>
          </a:p>
        </p:txBody>
      </p:sp>
      <p:sp>
        <p:nvSpPr>
          <p:cNvPr id="3" name="Content Placeholder 2"/>
          <p:cNvSpPr>
            <a:spLocks noGrp="1"/>
          </p:cNvSpPr>
          <p:nvPr>
            <p:ph idx="1"/>
          </p:nvPr>
        </p:nvSpPr>
        <p:spPr/>
        <p:txBody>
          <a:bodyPr>
            <a:normAutofit/>
          </a:bodyPr>
          <a:lstStyle/>
          <a:p>
            <a:pPr marL="514350" indent="-514350">
              <a:buFont typeface="+mj-lt"/>
              <a:buAutoNum type="arabicPeriod"/>
            </a:pPr>
            <a:endParaRPr lang="en-US" dirty="0" smtClean="0"/>
          </a:p>
          <a:p>
            <a:pPr marL="514350" indent="-514350">
              <a:buFont typeface="+mj-lt"/>
              <a:buAutoNum type="arabicPeriod"/>
            </a:pPr>
            <a:r>
              <a:rPr lang="en-US" dirty="0" smtClean="0"/>
              <a:t>Lack of communication </a:t>
            </a:r>
          </a:p>
          <a:p>
            <a:pPr marL="514350" indent="-514350">
              <a:buFont typeface="+mj-lt"/>
              <a:buAutoNum type="arabicPeriod"/>
            </a:pPr>
            <a:endParaRPr lang="en-US" dirty="0" smtClean="0"/>
          </a:p>
          <a:p>
            <a:pPr marL="514350" indent="-514350">
              <a:buFont typeface="+mj-lt"/>
              <a:buAutoNum type="arabicPeriod"/>
            </a:pPr>
            <a:r>
              <a:rPr lang="en-US" dirty="0" smtClean="0"/>
              <a:t>Lack of appreciation for a job well done </a:t>
            </a:r>
          </a:p>
          <a:p>
            <a:pPr marL="514350" indent="-514350">
              <a:buFont typeface="+mj-lt"/>
              <a:buAutoNum type="arabicPeriod"/>
            </a:pPr>
            <a:endParaRPr lang="en-US" dirty="0" smtClean="0"/>
          </a:p>
          <a:p>
            <a:pPr marL="514350" indent="-514350">
              <a:buFont typeface="+mj-lt"/>
              <a:buAutoNum type="arabicPeriod"/>
            </a:pPr>
            <a:r>
              <a:rPr lang="en-US" dirty="0" smtClean="0"/>
              <a:t>Little opportunity for growth and career development </a:t>
            </a:r>
          </a:p>
          <a:p>
            <a:pPr marL="514350" indent="-514350">
              <a:buFont typeface="+mj-lt"/>
              <a:buAutoNum type="arabicPeriod"/>
            </a:pPr>
            <a:endParaRPr lang="en-US" dirty="0" smtClean="0"/>
          </a:p>
          <a:p>
            <a:pPr marL="514350" indent="-514350">
              <a:buFont typeface="+mj-lt"/>
              <a:buAutoNum type="arabicPeriod"/>
            </a:pPr>
            <a:r>
              <a:rPr lang="en-US" dirty="0" smtClean="0"/>
              <a:t>Not enough money </a:t>
            </a:r>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r>
              <a:rPr lang="en-US" dirty="0" smtClean="0">
                <a:latin typeface="Monotype Corsiva"/>
                <a:cs typeface="Monotype Corsiva"/>
              </a:rPr>
              <a:t>Headhunter Resignation Drills</a:t>
            </a:r>
            <a:r>
              <a:rPr lang="en-US" dirty="0" smtClean="0"/>
              <a:t>” </a:t>
            </a:r>
            <a:endParaRPr lang="en-US" dirty="0"/>
          </a:p>
        </p:txBody>
      </p:sp>
      <p:sp>
        <p:nvSpPr>
          <p:cNvPr id="3" name="Content Placeholder 2"/>
          <p:cNvSpPr>
            <a:spLocks noGrp="1"/>
          </p:cNvSpPr>
          <p:nvPr>
            <p:ph idx="1"/>
          </p:nvPr>
        </p:nvSpPr>
        <p:spPr/>
        <p:txBody>
          <a:bodyPr>
            <a:normAutofit lnSpcReduction="10000"/>
          </a:bodyPr>
          <a:lstStyle/>
          <a:p>
            <a:pPr lvl="0"/>
            <a:endParaRPr lang="en-US" dirty="0" smtClean="0"/>
          </a:p>
          <a:p>
            <a:pPr lvl="0"/>
            <a:r>
              <a:rPr lang="en-US" dirty="0" smtClean="0"/>
              <a:t>What’s </a:t>
            </a:r>
            <a:r>
              <a:rPr lang="en-US" dirty="0"/>
              <a:t>your reason for wanting to leave your present company</a:t>
            </a:r>
            <a:r>
              <a:rPr lang="en-US" dirty="0" smtClean="0"/>
              <a:t>?</a:t>
            </a:r>
          </a:p>
          <a:p>
            <a:pPr lvl="0"/>
            <a:endParaRPr lang="en-US" dirty="0" smtClean="0"/>
          </a:p>
          <a:p>
            <a:pPr lvl="0"/>
            <a:r>
              <a:rPr lang="en-US" dirty="0"/>
              <a:t>What would have to change in your present position for you to stay</a:t>
            </a:r>
            <a:r>
              <a:rPr lang="en-US" dirty="0" smtClean="0"/>
              <a:t>?</a:t>
            </a:r>
          </a:p>
          <a:p>
            <a:pPr lvl="0"/>
            <a:endParaRPr lang="en-US" dirty="0" smtClean="0"/>
          </a:p>
          <a:p>
            <a:pPr lvl="0"/>
            <a:r>
              <a:rPr lang="en-US" dirty="0"/>
              <a:t>What’s your next logical move in career progression if you</a:t>
            </a:r>
            <a:r>
              <a:rPr lang="en-US" dirty="0" smtClean="0"/>
              <a:t> were to stay </a:t>
            </a:r>
            <a:r>
              <a:rPr lang="en-US" dirty="0"/>
              <a:t>with your current company, and how long would it take you to get there?</a:t>
            </a:r>
          </a:p>
          <a:p>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onotype Corsiva"/>
                <a:cs typeface="Monotype Corsiva"/>
              </a:rPr>
              <a:t>Headhunter Calls (cont.)</a:t>
            </a:r>
            <a:endParaRPr lang="en-US" dirty="0">
              <a:latin typeface="Monotype Corsiva"/>
              <a:cs typeface="Monotype Corsiva"/>
            </a:endParaRPr>
          </a:p>
        </p:txBody>
      </p:sp>
      <p:sp>
        <p:nvSpPr>
          <p:cNvPr id="3" name="Content Placeholder 2"/>
          <p:cNvSpPr>
            <a:spLocks noGrp="1"/>
          </p:cNvSpPr>
          <p:nvPr>
            <p:ph idx="1"/>
          </p:nvPr>
        </p:nvSpPr>
        <p:spPr/>
        <p:txBody>
          <a:bodyPr/>
          <a:lstStyle/>
          <a:p>
            <a:pPr>
              <a:buNone/>
            </a:pPr>
            <a:endParaRPr lang="en-US" dirty="0" smtClean="0"/>
          </a:p>
          <a:p>
            <a:pPr>
              <a:buNone/>
            </a:pPr>
            <a:r>
              <a:rPr lang="en-US" dirty="0" smtClean="0"/>
              <a:t>Would any of your key employees respond like this? </a:t>
            </a:r>
          </a:p>
          <a:p>
            <a:endParaRPr lang="en-US" dirty="0" smtClean="0"/>
          </a:p>
          <a:p>
            <a:r>
              <a:rPr lang="en-US" dirty="0" smtClean="0"/>
              <a:t>“</a:t>
            </a:r>
            <a:r>
              <a:rPr lang="en-US" dirty="0"/>
              <a:t>Well, there’s really no room for growth at my current company.  I don’t see myself learning anything new – I’m just doing volumes of the same work that I’ve been doing for the past few years.  And I just feel like I’m treading water career-wise. There’s</a:t>
            </a:r>
            <a:r>
              <a:rPr lang="en-US" dirty="0" smtClean="0"/>
              <a:t> nothing new under the sun here</a:t>
            </a:r>
            <a:r>
              <a:rPr lang="en-US" dirty="0"/>
              <a:t>, either in terms of dollars or new responsibilities</a:t>
            </a:r>
            <a:r>
              <a:rPr lang="en-US" dirty="0" smtClean="0"/>
              <a:t>. Truthfully, </a:t>
            </a:r>
            <a:r>
              <a:rPr lang="en-US" i="1" dirty="0" smtClean="0"/>
              <a:t>I feel stuck</a:t>
            </a:r>
            <a:r>
              <a:rPr lang="en-US" dirty="0" smtClean="0"/>
              <a:t>. . .” </a:t>
            </a:r>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onotype Corsiva"/>
                <a:cs typeface="Monotype Corsiva"/>
              </a:rPr>
              <a:t>Solution: “Stay Interviews”</a:t>
            </a:r>
            <a:endParaRPr lang="en-US" dirty="0">
              <a:latin typeface="Monotype Corsiva"/>
              <a:cs typeface="Monotype Corsiva"/>
            </a:endParaRPr>
          </a:p>
        </p:txBody>
      </p:sp>
      <p:sp>
        <p:nvSpPr>
          <p:cNvPr id="3" name="Content Placeholder 2"/>
          <p:cNvSpPr>
            <a:spLocks noGrp="1"/>
          </p:cNvSpPr>
          <p:nvPr>
            <p:ph idx="1"/>
          </p:nvPr>
        </p:nvSpPr>
        <p:spPr/>
        <p:txBody>
          <a:bodyPr>
            <a:normAutofit/>
          </a:bodyPr>
          <a:lstStyle/>
          <a:p>
            <a:endParaRPr lang="en-US" dirty="0" smtClean="0"/>
          </a:p>
          <a:p>
            <a:r>
              <a:rPr lang="en-US" dirty="0" smtClean="0"/>
              <a:t>Start </a:t>
            </a:r>
            <a:r>
              <a:rPr lang="en-US" dirty="0"/>
              <a:t>your discussion by asking your</a:t>
            </a:r>
            <a:r>
              <a:rPr lang="en-US" dirty="0" smtClean="0"/>
              <a:t> top performing team member how </a:t>
            </a:r>
            <a:r>
              <a:rPr lang="en-US" dirty="0"/>
              <a:t>he’d rank his experience at your organization in terms of how happy, engaged, and rewarded he </a:t>
            </a:r>
            <a:r>
              <a:rPr lang="en-US" dirty="0" smtClean="0"/>
              <a:t>feels (on a scale of 1 – 10).  </a:t>
            </a:r>
          </a:p>
          <a:p>
            <a:endParaRPr lang="en-US" dirty="0" smtClean="0"/>
          </a:p>
          <a:p>
            <a:r>
              <a:rPr lang="en-US" dirty="0" smtClean="0"/>
              <a:t>Ask, “Do you get to do what you do best every day?” </a:t>
            </a:r>
          </a:p>
          <a:p>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onotype Corsiva"/>
                <a:cs typeface="Monotype Corsiva"/>
              </a:rPr>
              <a:t>Stay Interviews (cont.) </a:t>
            </a:r>
            <a:endParaRPr lang="en-US" dirty="0">
              <a:latin typeface="Monotype Corsiva"/>
              <a:cs typeface="Monotype Corsiva"/>
            </a:endParaRPr>
          </a:p>
        </p:txBody>
      </p:sp>
      <p:sp>
        <p:nvSpPr>
          <p:cNvPr id="3" name="Content Placeholder 2"/>
          <p:cNvSpPr>
            <a:spLocks noGrp="1"/>
          </p:cNvSpPr>
          <p:nvPr>
            <p:ph idx="1"/>
          </p:nvPr>
        </p:nvSpPr>
        <p:spPr/>
        <p:txBody>
          <a:bodyPr/>
          <a:lstStyle/>
          <a:p>
            <a:endParaRPr lang="en-US" dirty="0" smtClean="0"/>
          </a:p>
          <a:p>
            <a:r>
              <a:rPr lang="en-US" dirty="0" smtClean="0"/>
              <a:t>If they ask why you’re asking, just tell them that you want to reinvent the relationship and are looking to spice things up a bit in terms of raising the engagement level of the people on your team.  </a:t>
            </a:r>
          </a:p>
          <a:p>
            <a:endParaRPr lang="en-US" dirty="0" smtClean="0"/>
          </a:p>
          <a:p>
            <a:r>
              <a:rPr lang="en-US" dirty="0" smtClean="0"/>
              <a:t>However, you’re starting with your star players first to get a gauge on how they’re feeling and how they think the rest of the team may be feeling. </a:t>
            </a:r>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500" dirty="0" smtClean="0">
                <a:latin typeface="Monotype Corsiva"/>
                <a:cs typeface="Monotype Corsiva"/>
              </a:rPr>
              <a:t>Contents</a:t>
            </a:r>
            <a:endParaRPr lang="en-US" sz="4500" dirty="0">
              <a:latin typeface="Monotype Corsiva"/>
              <a:cs typeface="Monotype Corsiva"/>
            </a:endParaRPr>
          </a:p>
        </p:txBody>
      </p:sp>
      <p:sp>
        <p:nvSpPr>
          <p:cNvPr id="3" name="Content Placeholder 2"/>
          <p:cNvSpPr>
            <a:spLocks noGrp="1"/>
          </p:cNvSpPr>
          <p:nvPr>
            <p:ph idx="1"/>
          </p:nvPr>
        </p:nvSpPr>
        <p:spPr/>
        <p:txBody>
          <a:bodyPr/>
          <a:lstStyle/>
          <a:p>
            <a:endParaRPr lang="en-US" dirty="0" smtClean="0"/>
          </a:p>
          <a:p>
            <a:r>
              <a:rPr lang="en-US" dirty="0" smtClean="0"/>
              <a:t>General Rules and Myths about Motivation</a:t>
            </a:r>
          </a:p>
          <a:p>
            <a:endParaRPr lang="en-US" dirty="0" smtClean="0"/>
          </a:p>
          <a:p>
            <a:r>
              <a:rPr lang="en-US" dirty="0" smtClean="0"/>
              <a:t>Gauging Employee Engagement </a:t>
            </a:r>
          </a:p>
          <a:p>
            <a:endParaRPr lang="en-US" dirty="0" smtClean="0"/>
          </a:p>
          <a:p>
            <a:r>
              <a:rPr lang="en-US" dirty="0" smtClean="0"/>
              <a:t> Common Reasons for Leaving Companies</a:t>
            </a:r>
          </a:p>
          <a:p>
            <a:endParaRPr lang="en-US" dirty="0" smtClean="0"/>
          </a:p>
          <a:p>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onotype Corsiva"/>
                <a:cs typeface="Monotype Corsiva"/>
              </a:rPr>
              <a:t>Stay Interviews (cont.) </a:t>
            </a:r>
            <a:endParaRPr lang="en-US" dirty="0">
              <a:latin typeface="Monotype Corsiva"/>
              <a:cs typeface="Monotype Corsiva"/>
            </a:endParaRPr>
          </a:p>
        </p:txBody>
      </p:sp>
      <p:sp>
        <p:nvSpPr>
          <p:cNvPr id="3" name="Content Placeholder 2"/>
          <p:cNvSpPr>
            <a:spLocks noGrp="1"/>
          </p:cNvSpPr>
          <p:nvPr>
            <p:ph idx="1"/>
          </p:nvPr>
        </p:nvSpPr>
        <p:spPr/>
        <p:txBody>
          <a:bodyPr>
            <a:normAutofit/>
          </a:bodyPr>
          <a:lstStyle/>
          <a:p>
            <a:endParaRPr lang="en-US" dirty="0" smtClean="0"/>
          </a:p>
          <a:p>
            <a:r>
              <a:rPr lang="en-US" dirty="0" smtClean="0"/>
              <a:t>If </a:t>
            </a:r>
            <a:r>
              <a:rPr lang="en-US" dirty="0"/>
              <a:t>the average </a:t>
            </a:r>
            <a:r>
              <a:rPr lang="en-US" dirty="0" smtClean="0"/>
              <a:t>response</a:t>
            </a:r>
            <a:r>
              <a:rPr lang="en-US" dirty="0"/>
              <a:t> </a:t>
            </a:r>
            <a:r>
              <a:rPr lang="en-US" dirty="0" smtClean="0"/>
              <a:t>will </a:t>
            </a:r>
            <a:r>
              <a:rPr lang="en-US" dirty="0"/>
              <a:t>typically come in around an 8, ask the follow-up questions: (1) Why are you an 8? and (2) What would make you a 10?</a:t>
            </a:r>
            <a:r>
              <a:rPr lang="en-US" dirty="0" smtClean="0"/>
              <a:t> </a:t>
            </a:r>
          </a:p>
          <a:p>
            <a:endParaRPr lang="en-US" dirty="0" smtClean="0"/>
          </a:p>
          <a:p>
            <a:r>
              <a:rPr lang="en-US" dirty="0"/>
              <a:t>The goal here is to find out, in a very subtle and caring way, where they stand relative to your organization and how vulnerable they might be to becoming “recruiter’s bait”</a:t>
            </a:r>
            <a:r>
              <a:rPr lang="en-US" dirty="0" smtClean="0"/>
              <a:t> via a </a:t>
            </a:r>
            <a:r>
              <a:rPr lang="en-US" dirty="0"/>
              <a:t>headhunter’s call. </a:t>
            </a:r>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20</a:t>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onotype Corsiva"/>
                <a:cs typeface="Monotype Corsiva"/>
              </a:rPr>
              <a:t>Stay Interviews (cont.) </a:t>
            </a:r>
            <a:endParaRPr lang="en-US" dirty="0">
              <a:latin typeface="Monotype Corsiva"/>
              <a:cs typeface="Monotype Corsiva"/>
            </a:endParaRPr>
          </a:p>
        </p:txBody>
      </p:sp>
      <p:sp>
        <p:nvSpPr>
          <p:cNvPr id="3" name="Content Placeholder 2"/>
          <p:cNvSpPr>
            <a:spLocks noGrp="1"/>
          </p:cNvSpPr>
          <p:nvPr>
            <p:ph idx="1"/>
          </p:nvPr>
        </p:nvSpPr>
        <p:spPr/>
        <p:txBody>
          <a:bodyPr>
            <a:normAutofit lnSpcReduction="10000"/>
          </a:bodyPr>
          <a:lstStyle/>
          <a:p>
            <a:pPr>
              <a:buNone/>
            </a:pPr>
            <a:endParaRPr lang="en-US" dirty="0" smtClean="0"/>
          </a:p>
          <a:p>
            <a:pPr>
              <a:buNone/>
            </a:pPr>
            <a:r>
              <a:rPr lang="en-US" dirty="0" smtClean="0"/>
              <a:t>Ask, “</a:t>
            </a:r>
            <a:r>
              <a:rPr lang="en-US" dirty="0"/>
              <a:t>Which of the six following categories hold the most significance for you</a:t>
            </a:r>
            <a:r>
              <a:rPr lang="en-US" dirty="0" smtClean="0"/>
              <a:t> at this point in your career?</a:t>
            </a:r>
            <a:r>
              <a:rPr lang="en-US" dirty="0"/>
              <a:t>”</a:t>
            </a:r>
            <a:r>
              <a:rPr lang="en-US" dirty="0" smtClean="0"/>
              <a:t> </a:t>
            </a:r>
          </a:p>
          <a:p>
            <a:pPr>
              <a:buNone/>
            </a:pPr>
            <a:endParaRPr lang="en-US" dirty="0" smtClean="0"/>
          </a:p>
          <a:p>
            <a:pPr marL="514350" lvl="0" indent="-514350">
              <a:buFont typeface="+mj-lt"/>
              <a:buAutoNum type="arabicPeriod"/>
            </a:pPr>
            <a:r>
              <a:rPr lang="en-US" dirty="0"/>
              <a:t>Career progression through the ranks and opportunities for promotion and advancement</a:t>
            </a:r>
            <a:endParaRPr lang="en-US" dirty="0" smtClean="0"/>
          </a:p>
          <a:p>
            <a:pPr marL="514350" indent="-514350">
              <a:buFont typeface="+mj-lt"/>
              <a:buAutoNum type="arabicPeriod"/>
            </a:pPr>
            <a:endParaRPr lang="en-US" dirty="0" smtClean="0"/>
          </a:p>
          <a:p>
            <a:pPr marL="514350" indent="-514350">
              <a:buFont typeface="+mj-lt"/>
              <a:buAutoNum type="arabicPeriod"/>
            </a:pPr>
            <a:r>
              <a:rPr lang="en-US" dirty="0" smtClean="0"/>
              <a:t>Lateral </a:t>
            </a:r>
            <a:r>
              <a:rPr lang="en-US" dirty="0"/>
              <a:t>assumption of increased job responsibilities and skill building (e.g., rotational assignments in other </a:t>
            </a:r>
            <a:r>
              <a:rPr lang="en-US" dirty="0" smtClean="0"/>
              <a:t>areas) </a:t>
            </a:r>
            <a:endParaRPr lang="en-US" dirty="0"/>
          </a:p>
          <a:p>
            <a:pPr>
              <a:buNone/>
            </a:pPr>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onotype Corsiva"/>
                <a:cs typeface="Monotype Corsiva"/>
              </a:rPr>
              <a:t>Stay Interviews (cont.) </a:t>
            </a:r>
            <a:endParaRPr lang="en-US" dirty="0">
              <a:latin typeface="Monotype Corsiva"/>
              <a:cs typeface="Monotype Corsiva"/>
            </a:endParaRPr>
          </a:p>
        </p:txBody>
      </p:sp>
      <p:sp>
        <p:nvSpPr>
          <p:cNvPr id="3" name="Content Placeholder 2"/>
          <p:cNvSpPr>
            <a:spLocks noGrp="1"/>
          </p:cNvSpPr>
          <p:nvPr>
            <p:ph idx="1"/>
          </p:nvPr>
        </p:nvSpPr>
        <p:spPr/>
        <p:txBody>
          <a:bodyPr>
            <a:normAutofit lnSpcReduction="10000"/>
          </a:bodyPr>
          <a:lstStyle/>
          <a:p>
            <a:pPr marL="514350" lvl="0" indent="-514350">
              <a:buAutoNum type="arabicPeriod" startAt="3"/>
            </a:pPr>
            <a:endParaRPr lang="en-US" dirty="0" smtClean="0"/>
          </a:p>
          <a:p>
            <a:pPr marL="514350" lvl="0" indent="-514350">
              <a:buAutoNum type="arabicPeriod" startAt="3"/>
            </a:pPr>
            <a:r>
              <a:rPr lang="en-US" dirty="0" smtClean="0"/>
              <a:t>Acquisition </a:t>
            </a:r>
            <a:r>
              <a:rPr lang="en-US" dirty="0"/>
              <a:t>of new technical skills (for example, via external training and certification</a:t>
            </a:r>
            <a:r>
              <a:rPr lang="en-US" dirty="0" smtClean="0"/>
              <a:t>)</a:t>
            </a:r>
          </a:p>
          <a:p>
            <a:pPr marL="514350" lvl="0" indent="-514350">
              <a:buAutoNum type="arabicPeriod" startAt="3"/>
            </a:pPr>
            <a:endParaRPr lang="en-US" dirty="0" smtClean="0"/>
          </a:p>
          <a:p>
            <a:pPr marL="514350" indent="-514350">
              <a:buAutoNum type="arabicPeriod" startAt="4"/>
            </a:pPr>
            <a:r>
              <a:rPr lang="en-US" dirty="0" smtClean="0"/>
              <a:t>Development </a:t>
            </a:r>
            <a:r>
              <a:rPr lang="en-US" dirty="0"/>
              <a:t>of stronger leadership, management, or administrative </a:t>
            </a:r>
            <a:r>
              <a:rPr lang="en-US" dirty="0" smtClean="0"/>
              <a:t>skills</a:t>
            </a:r>
          </a:p>
          <a:p>
            <a:pPr marL="514350" indent="-514350">
              <a:buAutoNum type="arabicPeriod" startAt="4"/>
            </a:pPr>
            <a:endParaRPr lang="en-US" dirty="0" smtClean="0"/>
          </a:p>
          <a:p>
            <a:pPr marL="514350" lvl="0" indent="-514350">
              <a:buAutoNum type="arabicPeriod" startAt="5"/>
            </a:pPr>
            <a:r>
              <a:rPr lang="en-US" dirty="0" smtClean="0"/>
              <a:t>Work</a:t>
            </a:r>
            <a:r>
              <a:rPr lang="en-US" dirty="0"/>
              <a:t>-life </a:t>
            </a:r>
            <a:r>
              <a:rPr lang="en-US" dirty="0" smtClean="0"/>
              <a:t>balance</a:t>
            </a:r>
          </a:p>
          <a:p>
            <a:pPr marL="514350" lvl="0" indent="-514350">
              <a:buAutoNum type="arabicPeriod" startAt="5"/>
            </a:pPr>
            <a:endParaRPr lang="en-US" dirty="0" smtClean="0"/>
          </a:p>
          <a:p>
            <a:pPr marL="514350" lvl="0" indent="-514350">
              <a:buAutoNum type="arabicPeriod" startAt="6"/>
            </a:pPr>
            <a:r>
              <a:rPr lang="en-US" dirty="0" smtClean="0"/>
              <a:t>Money </a:t>
            </a:r>
            <a:r>
              <a:rPr lang="en-US" dirty="0"/>
              <a:t>and other forms of </a:t>
            </a:r>
            <a:r>
              <a:rPr lang="en-US" dirty="0" smtClean="0"/>
              <a:t>compensation </a:t>
            </a:r>
            <a:endParaRPr lang="en-US" dirty="0"/>
          </a:p>
          <a:p>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onotype Corsiva"/>
                <a:cs typeface="Monotype Corsiva"/>
              </a:rPr>
              <a:t>Stay Interviews (cont.) </a:t>
            </a:r>
            <a:endParaRPr lang="en-US" dirty="0">
              <a:latin typeface="Monotype Corsiva"/>
              <a:cs typeface="Monotype Corsiva"/>
            </a:endParaRPr>
          </a:p>
        </p:txBody>
      </p:sp>
      <p:sp>
        <p:nvSpPr>
          <p:cNvPr id="3" name="Content Placeholder 2"/>
          <p:cNvSpPr>
            <a:spLocks noGrp="1"/>
          </p:cNvSpPr>
          <p:nvPr>
            <p:ph idx="1"/>
          </p:nvPr>
        </p:nvSpPr>
        <p:spPr/>
        <p:txBody>
          <a:bodyPr>
            <a:normAutofit lnSpcReduction="10000"/>
          </a:bodyPr>
          <a:lstStyle/>
          <a:p>
            <a:endParaRPr lang="en-US" dirty="0" smtClean="0"/>
          </a:p>
          <a:p>
            <a:r>
              <a:rPr lang="en-US" dirty="0" smtClean="0"/>
              <a:t>Explain </a:t>
            </a:r>
            <a:r>
              <a:rPr lang="en-US" dirty="0"/>
              <a:t>that the purpose of your conversation is to not only to gauge how they’re feeling about the organization—a mini climate survey of sorts—but to remind them how much you value them and appreciate their contributions. </a:t>
            </a:r>
            <a:r>
              <a:rPr lang="en-US" dirty="0" smtClean="0"/>
              <a:t> </a:t>
            </a:r>
          </a:p>
          <a:p>
            <a:endParaRPr lang="en-US" dirty="0"/>
          </a:p>
          <a:p>
            <a:r>
              <a:rPr lang="en-US" dirty="0" smtClean="0"/>
              <a:t>Tell </a:t>
            </a:r>
            <a:r>
              <a:rPr lang="en-US" dirty="0"/>
              <a:t>them outright that you wouldn’t want to lose them</a:t>
            </a:r>
            <a:r>
              <a:rPr lang="en-US" dirty="0" smtClean="0"/>
              <a:t> (to </a:t>
            </a:r>
            <a:r>
              <a:rPr lang="en-US" dirty="0"/>
              <a:t>a random headhunter’s </a:t>
            </a:r>
            <a:r>
              <a:rPr lang="en-US" dirty="0" smtClean="0"/>
              <a:t>call), </a:t>
            </a:r>
            <a:r>
              <a:rPr lang="en-US" dirty="0"/>
              <a:t>and this kind of “stay” interview is far more valuable than an exit interview after the fact. </a:t>
            </a:r>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23</a:t>
            </a:fld>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onotype Corsiva"/>
                <a:cs typeface="Monotype Corsiva"/>
              </a:rPr>
              <a:t>Stay Interviews (cont.) </a:t>
            </a:r>
            <a:endParaRPr lang="en-US" dirty="0">
              <a:latin typeface="Monotype Corsiva"/>
              <a:cs typeface="Monotype Corsiva"/>
            </a:endParaRPr>
          </a:p>
        </p:txBody>
      </p:sp>
      <p:sp>
        <p:nvSpPr>
          <p:cNvPr id="3" name="Content Placeholder 2"/>
          <p:cNvSpPr>
            <a:spLocks noGrp="1"/>
          </p:cNvSpPr>
          <p:nvPr>
            <p:ph idx="1"/>
          </p:nvPr>
        </p:nvSpPr>
        <p:spPr/>
        <p:txBody>
          <a:bodyPr>
            <a:normAutofit/>
          </a:bodyPr>
          <a:lstStyle/>
          <a:p>
            <a:endParaRPr lang="en-US" dirty="0" smtClean="0"/>
          </a:p>
          <a:p>
            <a:r>
              <a:rPr lang="en-US" dirty="0" smtClean="0"/>
              <a:t>Confirm </a:t>
            </a:r>
            <a:r>
              <a:rPr lang="en-US" dirty="0"/>
              <a:t>that you want to encourage them to develop</a:t>
            </a:r>
            <a:r>
              <a:rPr lang="en-US" dirty="0" smtClean="0"/>
              <a:t> a realistic </a:t>
            </a:r>
            <a:r>
              <a:rPr lang="en-US" dirty="0"/>
              <a:t>and customized retention plan that will help them prepare for their next move in career </a:t>
            </a:r>
            <a:r>
              <a:rPr lang="en-US" dirty="0" smtClean="0"/>
              <a:t>progression—at your company </a:t>
            </a:r>
            <a:r>
              <a:rPr lang="en-US" i="1" dirty="0" smtClean="0"/>
              <a:t>or elsewhere </a:t>
            </a:r>
            <a:r>
              <a:rPr lang="en-US" dirty="0" smtClean="0"/>
              <a:t>. . . </a:t>
            </a:r>
          </a:p>
          <a:p>
            <a:endParaRPr lang="en-US" dirty="0" smtClean="0"/>
          </a:p>
          <a:p>
            <a:pPr>
              <a:buNone/>
            </a:pPr>
            <a:r>
              <a:rPr lang="en-US" dirty="0" smtClean="0"/>
              <a:t>(Yes, you heard that right – at your company </a:t>
            </a:r>
            <a:r>
              <a:rPr lang="en-US" i="1" dirty="0" smtClean="0"/>
              <a:t>or elsewhere </a:t>
            </a:r>
            <a:r>
              <a:rPr lang="en-US" dirty="0" smtClean="0"/>
              <a:t>. . .  This conversation is about </a:t>
            </a:r>
            <a:r>
              <a:rPr lang="en-US" i="1" dirty="0" smtClean="0"/>
              <a:t>their </a:t>
            </a:r>
            <a:r>
              <a:rPr lang="en-US" dirty="0" smtClean="0"/>
              <a:t>professional and career development, and most people will really appreciate your selflessness!) </a:t>
            </a:r>
          </a:p>
          <a:p>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onotype Corsiva"/>
                <a:cs typeface="Monotype Corsiva"/>
              </a:rPr>
              <a:t>Stay Interviews (cont.) </a:t>
            </a:r>
            <a:endParaRPr lang="en-US" dirty="0">
              <a:latin typeface="Monotype Corsiva"/>
              <a:cs typeface="Monotype Corsiva"/>
            </a:endParaRPr>
          </a:p>
        </p:txBody>
      </p:sp>
      <p:sp>
        <p:nvSpPr>
          <p:cNvPr id="3" name="Content Placeholder 2"/>
          <p:cNvSpPr>
            <a:spLocks noGrp="1"/>
          </p:cNvSpPr>
          <p:nvPr>
            <p:ph idx="1"/>
          </p:nvPr>
        </p:nvSpPr>
        <p:spPr/>
        <p:txBody>
          <a:bodyPr/>
          <a:lstStyle/>
          <a:p>
            <a:endParaRPr lang="en-US" dirty="0" smtClean="0"/>
          </a:p>
          <a:p>
            <a:r>
              <a:rPr lang="en-US" dirty="0" smtClean="0"/>
              <a:t>Likewise, ask for their input now in terms of what can be improved, made more efficient, reinvented, or recreated (innovation).  </a:t>
            </a:r>
          </a:p>
          <a:p>
            <a:endParaRPr lang="en-US" dirty="0"/>
          </a:p>
          <a:p>
            <a:r>
              <a:rPr lang="en-US" dirty="0" smtClean="0"/>
              <a:t>And how can </a:t>
            </a:r>
            <a:r>
              <a:rPr lang="en-US" i="1" dirty="0" smtClean="0"/>
              <a:t>we </a:t>
            </a:r>
            <a:r>
              <a:rPr lang="en-US" dirty="0" smtClean="0"/>
              <a:t>give more support to the rest of the team to increase their confidence level and willingness to stretch the rubber band a bit? </a:t>
            </a:r>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25</a:t>
            </a:fld>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Monotype Corsiva"/>
                <a:cs typeface="Monotype Corsiva"/>
              </a:rPr>
              <a:t>Quarterly Achievement Calendars</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Get </a:t>
            </a:r>
            <a:r>
              <a:rPr lang="en-US" dirty="0"/>
              <a:t>every team and group on the same page in terms of focusing on developing an achievement mentality</a:t>
            </a:r>
            <a:r>
              <a:rPr lang="en-US" dirty="0" smtClean="0"/>
              <a:t> with </a:t>
            </a:r>
            <a:r>
              <a:rPr lang="en-US" dirty="0"/>
              <a:t>the help of an Excel spreadsheet and a departmental share drive.</a:t>
            </a:r>
            <a:r>
              <a:rPr lang="en-US" dirty="0" smtClean="0"/>
              <a:t> </a:t>
            </a:r>
          </a:p>
          <a:p>
            <a:endParaRPr lang="en-US" dirty="0" smtClean="0"/>
          </a:p>
          <a:p>
            <a:r>
              <a:rPr lang="en-US" dirty="0" smtClean="0"/>
              <a:t>Everyone </a:t>
            </a:r>
            <a:r>
              <a:rPr lang="en-US" dirty="0"/>
              <a:t>on the team should have equal access to this spreadsheet that tracks key projects,</a:t>
            </a:r>
            <a:r>
              <a:rPr lang="en-US" dirty="0" smtClean="0"/>
              <a:t> competition, </a:t>
            </a:r>
            <a:r>
              <a:rPr lang="en-US" dirty="0"/>
              <a:t>upcoming events, and completion notes.</a:t>
            </a:r>
            <a:r>
              <a:rPr lang="en-US" dirty="0" smtClean="0"/>
              <a:t> </a:t>
            </a:r>
          </a:p>
          <a:p>
            <a:endParaRPr lang="en-US" dirty="0"/>
          </a:p>
          <a:p>
            <a:r>
              <a:rPr lang="en-US" dirty="0" smtClean="0"/>
              <a:t>As </a:t>
            </a:r>
            <a:r>
              <a:rPr lang="en-US" dirty="0"/>
              <a:t>such, very little will fall through the cracks, achievements are easily codified for everyone to see, and achievements can be</a:t>
            </a:r>
            <a:r>
              <a:rPr lang="en-US" dirty="0" smtClean="0"/>
              <a:t> publicly celebrated</a:t>
            </a:r>
            <a:r>
              <a:rPr lang="en-US" dirty="0"/>
              <a:t>. </a:t>
            </a:r>
          </a:p>
          <a:p>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26</a:t>
            </a:fld>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500" b="1" dirty="0" smtClean="0">
                <a:latin typeface="Monotype Corsiva"/>
                <a:cs typeface="Monotype Corsiva"/>
              </a:rPr>
              <a:t>Quarterly Achievement Calendars (cont.)</a:t>
            </a:r>
            <a:endParaRPr lang="en-US" sz="4500" b="1" dirty="0">
              <a:latin typeface="Monotype Corsiva"/>
              <a:cs typeface="Monotype Corsiva"/>
            </a:endParaRPr>
          </a:p>
        </p:txBody>
      </p:sp>
      <p:sp>
        <p:nvSpPr>
          <p:cNvPr id="3" name="Content Placeholder 2"/>
          <p:cNvSpPr>
            <a:spLocks noGrp="1"/>
          </p:cNvSpPr>
          <p:nvPr>
            <p:ph idx="1"/>
          </p:nvPr>
        </p:nvSpPr>
        <p:spPr/>
        <p:txBody>
          <a:bodyPr/>
          <a:lstStyle/>
          <a:p>
            <a:endParaRPr lang="en-US" dirty="0" smtClean="0"/>
          </a:p>
          <a:p>
            <a:r>
              <a:rPr lang="en-US" dirty="0" smtClean="0"/>
              <a:t>Quantify results </a:t>
            </a:r>
            <a:r>
              <a:rPr lang="en-US" dirty="0"/>
              <a:t>in terms of</a:t>
            </a:r>
            <a:r>
              <a:rPr lang="en-US" dirty="0" smtClean="0"/>
              <a:t> increased </a:t>
            </a:r>
            <a:r>
              <a:rPr lang="en-US" dirty="0"/>
              <a:t>revenue, decreased costs, or saved time</a:t>
            </a:r>
            <a:r>
              <a:rPr lang="en-US" dirty="0" smtClean="0"/>
              <a:t> in dollars or percentages.</a:t>
            </a:r>
          </a:p>
          <a:p>
            <a:endParaRPr lang="en-US" dirty="0" smtClean="0"/>
          </a:p>
          <a:p>
            <a:r>
              <a:rPr lang="en-US" dirty="0" smtClean="0"/>
              <a:t>“Add these bullets </a:t>
            </a:r>
            <a:r>
              <a:rPr lang="en-US" dirty="0"/>
              <a:t>to</a:t>
            </a:r>
            <a:r>
              <a:rPr lang="en-US" dirty="0" smtClean="0"/>
              <a:t> your resume </a:t>
            </a:r>
            <a:r>
              <a:rPr lang="en-US" dirty="0"/>
              <a:t>and self-evaluation forms when holding performance</a:t>
            </a:r>
            <a:r>
              <a:rPr lang="en-US" dirty="0" smtClean="0"/>
              <a:t> review and goal-setting discussions </a:t>
            </a:r>
            <a:r>
              <a:rPr lang="en-US" dirty="0"/>
              <a:t>with</a:t>
            </a:r>
            <a:r>
              <a:rPr lang="en-US" dirty="0" smtClean="0"/>
              <a:t> me later in the year.” </a:t>
            </a:r>
          </a:p>
          <a:p>
            <a:endParaRPr lang="en-US" dirty="0"/>
          </a:p>
          <a:p>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27</a:t>
            </a:fld>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Monotype Corsiva"/>
                <a:cs typeface="Monotype Corsiva"/>
              </a:rPr>
              <a:t>Open Book Management Practices </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Assign a team to research </a:t>
            </a:r>
            <a:r>
              <a:rPr lang="en-US" dirty="0"/>
              <a:t>your</a:t>
            </a:r>
            <a:r>
              <a:rPr lang="en-US" dirty="0" smtClean="0"/>
              <a:t> company on </a:t>
            </a:r>
            <a:r>
              <a:rPr lang="en-US" dirty="0"/>
              <a:t>an Internet search engine </a:t>
            </a:r>
            <a:r>
              <a:rPr lang="en-US" dirty="0" smtClean="0"/>
              <a:t>like Zacks.com or Glassdoor.com and report back on what’s being reported.</a:t>
            </a:r>
          </a:p>
          <a:p>
            <a:endParaRPr lang="en-US" dirty="0" smtClean="0"/>
          </a:p>
          <a:p>
            <a:r>
              <a:rPr lang="en-US" dirty="0" smtClean="0"/>
              <a:t>Review the Bureau </a:t>
            </a:r>
            <a:r>
              <a:rPr lang="en-US" dirty="0"/>
              <a:t>of Labor Statistics’ </a:t>
            </a:r>
            <a:r>
              <a:rPr lang="en-US" i="1" dirty="0"/>
              <a:t>Occupational Outlook Handbook</a:t>
            </a:r>
            <a:r>
              <a:rPr lang="en-US" dirty="0" smtClean="0"/>
              <a:t> regarding specific roles and career paths found in your particular department. </a:t>
            </a:r>
          </a:p>
          <a:p>
            <a:endParaRPr lang="en-US" dirty="0" smtClean="0"/>
          </a:p>
          <a:p>
            <a:r>
              <a:rPr lang="en-US" dirty="0" smtClean="0"/>
              <a:t>Develop “corporate futurists” to research trends and patterns in your industry or sector. </a:t>
            </a:r>
          </a:p>
          <a:p>
            <a:pPr>
              <a:buNone/>
            </a:pPr>
            <a:endParaRPr lang="en-US" sz="1600" dirty="0" smtClean="0"/>
          </a:p>
          <a:p>
            <a:pPr>
              <a:buNone/>
            </a:pPr>
            <a:r>
              <a:rPr lang="en-US" sz="1600" dirty="0" smtClean="0"/>
              <a:t>Footnote: </a:t>
            </a:r>
            <a:r>
              <a:rPr lang="en-US" sz="1600" u="sng" dirty="0" smtClean="0"/>
              <a:t>The Next 100 Years: A Forecast for the 21</a:t>
            </a:r>
            <a:r>
              <a:rPr lang="en-US" sz="1600" u="sng" baseline="30000" dirty="0" smtClean="0"/>
              <a:t>st</a:t>
            </a:r>
            <a:r>
              <a:rPr lang="en-US" sz="1600" u="sng" dirty="0" smtClean="0"/>
              <a:t> Century</a:t>
            </a:r>
            <a:r>
              <a:rPr lang="en-US" sz="1600" dirty="0" smtClean="0"/>
              <a:t>  by George Friedman (Anchor Books, 2010 $15.95) </a:t>
            </a:r>
          </a:p>
          <a:p>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Monotype Corsiva"/>
                <a:cs typeface="Monotype Corsiva"/>
              </a:rPr>
              <a:t>“Book of the Quarter Club” Implementation</a:t>
            </a:r>
            <a:r>
              <a:rPr lang="en-US" b="1" dirty="0"/>
              <a:t/>
            </a:r>
            <a:br>
              <a:rPr lang="en-US" b="1"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Choose one </a:t>
            </a:r>
            <a:r>
              <a:rPr lang="en-US" dirty="0"/>
              <a:t>book that you’d all like to complete within, say, 60 or 90 days.</a:t>
            </a:r>
            <a:r>
              <a:rPr lang="en-US" dirty="0" smtClean="0"/>
              <a:t> </a:t>
            </a:r>
          </a:p>
          <a:p>
            <a:endParaRPr lang="en-US" dirty="0" smtClean="0"/>
          </a:p>
          <a:p>
            <a:r>
              <a:rPr lang="en-US" dirty="0" smtClean="0"/>
              <a:t>Assign </a:t>
            </a:r>
            <a:r>
              <a:rPr lang="en-US" dirty="0"/>
              <a:t>each member of your staff a chapter, and have that individual discuss the merits of the chapter in your weekly staff meeting. </a:t>
            </a:r>
            <a:r>
              <a:rPr lang="en-US" dirty="0" smtClean="0"/>
              <a:t> </a:t>
            </a:r>
          </a:p>
          <a:p>
            <a:endParaRPr lang="en-US" dirty="0" smtClean="0"/>
          </a:p>
          <a:p>
            <a:r>
              <a:rPr lang="en-US" dirty="0" smtClean="0"/>
              <a:t>The </a:t>
            </a:r>
            <a:r>
              <a:rPr lang="en-US" dirty="0"/>
              <a:t>real challenge will lie in getting your employees to apply the theoretical knowledge from the book to the day-to-day workplace.</a:t>
            </a:r>
            <a:r>
              <a:rPr lang="en-US" dirty="0" smtClean="0"/>
              <a:t> </a:t>
            </a:r>
          </a:p>
          <a:p>
            <a:endParaRPr lang="en-US" dirty="0" smtClean="0"/>
          </a:p>
          <a:p>
            <a:pPr>
              <a:buNone/>
            </a:pPr>
            <a:r>
              <a:rPr lang="en-US" dirty="0" smtClean="0"/>
              <a:t>P.S.  The company should </a:t>
            </a:r>
            <a:r>
              <a:rPr lang="en-US" dirty="0"/>
              <a:t>pay for the </a:t>
            </a:r>
            <a:r>
              <a:rPr lang="en-US" dirty="0" smtClean="0"/>
              <a:t>books. </a:t>
            </a:r>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29</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500" dirty="0" smtClean="0">
                <a:latin typeface="Monotype Corsiva"/>
                <a:cs typeface="Monotype Corsiva"/>
              </a:rPr>
              <a:t>Contents (cont.)</a:t>
            </a:r>
            <a:endParaRPr lang="en-US" sz="4500" dirty="0">
              <a:latin typeface="Monotype Corsiva"/>
              <a:cs typeface="Monotype Corsiva"/>
            </a:endParaRPr>
          </a:p>
        </p:txBody>
      </p:sp>
      <p:sp>
        <p:nvSpPr>
          <p:cNvPr id="3" name="Content Placeholder 2"/>
          <p:cNvSpPr>
            <a:spLocks noGrp="1"/>
          </p:cNvSpPr>
          <p:nvPr>
            <p:ph idx="1"/>
          </p:nvPr>
        </p:nvSpPr>
        <p:spPr/>
        <p:txBody>
          <a:bodyPr/>
          <a:lstStyle/>
          <a:p>
            <a:endParaRPr lang="en-US" dirty="0" smtClean="0"/>
          </a:p>
          <a:p>
            <a:r>
              <a:rPr lang="en-US" dirty="0" smtClean="0"/>
              <a:t>Headhunter “Resignation Drills” and the Critical Art of the “Stay Interview” </a:t>
            </a:r>
          </a:p>
          <a:p>
            <a:endParaRPr lang="en-US" dirty="0" smtClean="0"/>
          </a:p>
          <a:p>
            <a:r>
              <a:rPr lang="en-US" dirty="0" smtClean="0"/>
              <a:t> Strategies to Rev Up and Re-Engage a Tired Workforce</a:t>
            </a:r>
          </a:p>
          <a:p>
            <a:endParaRPr lang="en-US" dirty="0" smtClean="0"/>
          </a:p>
          <a:p>
            <a:r>
              <a:rPr lang="en-US" dirty="0" smtClean="0"/>
              <a:t>Lessons in Workplace Motivation </a:t>
            </a:r>
          </a:p>
          <a:p>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Monotype Corsiva"/>
                <a:cs typeface="Monotype Corsiva"/>
              </a:rPr>
              <a:t>Intermittent Rotational Assignments</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dirty="0" smtClean="0"/>
              <a:t>Staff </a:t>
            </a:r>
            <a:r>
              <a:rPr lang="en-US" dirty="0"/>
              <a:t>rotations, on an occasional, limited basis, allow employees to learn new skills and develop new perspectives on their own work.</a:t>
            </a:r>
            <a:r>
              <a:rPr lang="en-US" dirty="0" smtClean="0"/>
              <a:t> </a:t>
            </a:r>
          </a:p>
          <a:p>
            <a:pPr>
              <a:buNone/>
            </a:pPr>
            <a:endParaRPr lang="en-US" dirty="0" smtClean="0"/>
          </a:p>
          <a:p>
            <a:r>
              <a:rPr lang="en-US" dirty="0" smtClean="0"/>
              <a:t>Rotations helps </a:t>
            </a:r>
            <a:r>
              <a:rPr lang="en-US" dirty="0"/>
              <a:t>people broaden their knowledge about their own career interests and gain a more comprehensive perspective of </a:t>
            </a:r>
            <a:r>
              <a:rPr lang="en-US" dirty="0" smtClean="0"/>
              <a:t>the organization’s operations</a:t>
            </a:r>
            <a:r>
              <a:rPr lang="en-US" dirty="0"/>
              <a:t>.</a:t>
            </a:r>
            <a:r>
              <a:rPr lang="en-US" dirty="0" smtClean="0"/>
              <a:t> </a:t>
            </a:r>
          </a:p>
          <a:p>
            <a:pPr>
              <a:buNone/>
            </a:pPr>
            <a:endParaRPr lang="en-US" dirty="0" smtClean="0"/>
          </a:p>
          <a:p>
            <a:r>
              <a:rPr lang="en-US" dirty="0" smtClean="0"/>
              <a:t>Logical step in management prep.</a:t>
            </a:r>
          </a:p>
          <a:p>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30</a:t>
            </a:fld>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Monotype Corsiva"/>
                <a:cs typeface="Monotype Corsiva"/>
              </a:rPr>
              <a:t>External Training Workshops</a:t>
            </a:r>
            <a:r>
              <a:rPr lang="en-US" b="1" dirty="0"/>
              <a:t/>
            </a:r>
            <a:br>
              <a:rPr lang="en-US" b="1" dirty="0"/>
            </a:br>
            <a:endParaRPr lang="en-US" dirty="0"/>
          </a:p>
        </p:txBody>
      </p:sp>
      <p:sp>
        <p:nvSpPr>
          <p:cNvPr id="3" name="Content Placeholder 2"/>
          <p:cNvSpPr>
            <a:spLocks noGrp="1"/>
          </p:cNvSpPr>
          <p:nvPr>
            <p:ph idx="1"/>
          </p:nvPr>
        </p:nvSpPr>
        <p:spPr/>
        <p:txBody>
          <a:bodyPr>
            <a:normAutofit/>
          </a:bodyPr>
          <a:lstStyle/>
          <a:p>
            <a:r>
              <a:rPr lang="en-US" dirty="0"/>
              <a:t>Assume that many of your best employees are resume-builders: They’ll stay long enough to prove their worth so long as they’re on the fast track. Once they feel blocked from upward mobility, however, they’ll look elsewhere rather than forego their personal agendas.</a:t>
            </a:r>
            <a:r>
              <a:rPr lang="en-US" dirty="0" smtClean="0"/>
              <a:t> </a:t>
            </a:r>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31</a:t>
            </a:fld>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500" b="1" dirty="0" smtClean="0">
                <a:latin typeface="Monotype Corsiva"/>
                <a:cs typeface="Monotype Corsiva"/>
              </a:rPr>
              <a:t>External Training (</a:t>
            </a:r>
            <a:r>
              <a:rPr lang="en-US" sz="4500" b="1" dirty="0" smtClean="0">
                <a:latin typeface="Monotype Corsiva"/>
                <a:cs typeface="Monotype Corsiva"/>
              </a:rPr>
              <a:t>cont.)</a:t>
            </a:r>
            <a:endParaRPr lang="en-US" sz="4500" b="1" dirty="0">
              <a:latin typeface="Monotype Corsiva"/>
              <a:cs typeface="Monotype Corsiva"/>
            </a:endParaRPr>
          </a:p>
        </p:txBody>
      </p:sp>
      <p:sp>
        <p:nvSpPr>
          <p:cNvPr id="3" name="Content Placeholder 2"/>
          <p:cNvSpPr>
            <a:spLocks noGrp="1"/>
          </p:cNvSpPr>
          <p:nvPr>
            <p:ph idx="1"/>
          </p:nvPr>
        </p:nvSpPr>
        <p:spPr/>
        <p:txBody>
          <a:bodyPr>
            <a:normAutofit/>
          </a:bodyPr>
          <a:lstStyle/>
          <a:p>
            <a:endParaRPr lang="en-US" dirty="0" smtClean="0"/>
          </a:p>
          <a:p>
            <a:r>
              <a:rPr lang="en-US" dirty="0" smtClean="0"/>
              <a:t>People are much more inclined to feel like they’re making a positive contribution to your organization if they’re in a learning curve. </a:t>
            </a:r>
          </a:p>
          <a:p>
            <a:endParaRPr lang="en-US" dirty="0" smtClean="0"/>
          </a:p>
          <a:p>
            <a:r>
              <a:rPr lang="en-US" dirty="0" smtClean="0"/>
              <a:t>Two </a:t>
            </a:r>
            <a:r>
              <a:rPr lang="en-US" dirty="0"/>
              <a:t>or three seminars per employee per year may add very little to your overhead budget and allow employees a one-day “sabbatical” to reflect on their careers and find unique ways of applying the theories learned in class to your organization. </a:t>
            </a:r>
          </a:p>
          <a:p>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32</a:t>
            </a:fld>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Monotype Corsiva"/>
                <a:cs typeface="Monotype Corsiva"/>
              </a:rPr>
              <a:t>Staff Meeting Leadership</a:t>
            </a:r>
            <a:r>
              <a:rPr lang="en-US" b="1" dirty="0"/>
              <a:t/>
            </a:r>
            <a:br>
              <a:rPr lang="en-US" b="1" dirty="0"/>
            </a:br>
            <a:endParaRPr lang="en-US" dirty="0"/>
          </a:p>
        </p:txBody>
      </p:sp>
      <p:sp>
        <p:nvSpPr>
          <p:cNvPr id="3" name="Content Placeholder 2"/>
          <p:cNvSpPr>
            <a:spLocks noGrp="1"/>
          </p:cNvSpPr>
          <p:nvPr>
            <p:ph idx="1"/>
          </p:nvPr>
        </p:nvSpPr>
        <p:spPr/>
        <p:txBody>
          <a:bodyPr>
            <a:normAutofit/>
          </a:bodyPr>
          <a:lstStyle/>
          <a:p>
            <a:r>
              <a:rPr lang="en-US" dirty="0" smtClean="0"/>
              <a:t>Take </a:t>
            </a:r>
            <a:r>
              <a:rPr lang="en-US" dirty="0"/>
              <a:t>the opportunity to shift</a:t>
            </a:r>
            <a:r>
              <a:rPr lang="en-US" dirty="0" smtClean="0"/>
              <a:t> responsibility </a:t>
            </a:r>
            <a:r>
              <a:rPr lang="en-US" dirty="0"/>
              <a:t>for leadership away from</a:t>
            </a:r>
            <a:r>
              <a:rPr lang="en-US" dirty="0" smtClean="0"/>
              <a:t> management </a:t>
            </a:r>
            <a:r>
              <a:rPr lang="en-US" dirty="0"/>
              <a:t>and toward the front line.</a:t>
            </a:r>
            <a:r>
              <a:rPr lang="en-US" dirty="0" smtClean="0"/>
              <a:t> </a:t>
            </a:r>
          </a:p>
          <a:p>
            <a:endParaRPr lang="en-US" dirty="0"/>
          </a:p>
          <a:p>
            <a:r>
              <a:rPr lang="en-US" dirty="0" smtClean="0"/>
              <a:t>Specifically</a:t>
            </a:r>
            <a:r>
              <a:rPr lang="en-US" dirty="0"/>
              <a:t>, allow each of your employees to run a weekly staff meeting – its structure, delineation of responsibilities to others, and follow up.</a:t>
            </a:r>
            <a:r>
              <a:rPr lang="en-US" dirty="0" smtClean="0"/>
              <a:t> </a:t>
            </a:r>
          </a:p>
          <a:p>
            <a:endParaRPr lang="en-US" dirty="0" smtClean="0"/>
          </a:p>
          <a:p>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33</a:t>
            </a:fld>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500" b="1" dirty="0" smtClean="0">
                <a:latin typeface="Monotype Corsiva"/>
                <a:cs typeface="Monotype Corsiva"/>
              </a:rPr>
              <a:t>Staff Meeting Leadership (cont.)</a:t>
            </a:r>
            <a:endParaRPr lang="en-US" sz="4500" b="1" dirty="0">
              <a:latin typeface="Monotype Corsiva"/>
              <a:cs typeface="Monotype Corsiva"/>
            </a:endParaRPr>
          </a:p>
        </p:txBody>
      </p:sp>
      <p:sp>
        <p:nvSpPr>
          <p:cNvPr id="3" name="Content Placeholder 2"/>
          <p:cNvSpPr>
            <a:spLocks noGrp="1"/>
          </p:cNvSpPr>
          <p:nvPr>
            <p:ph idx="1"/>
          </p:nvPr>
        </p:nvSpPr>
        <p:spPr/>
        <p:txBody>
          <a:bodyPr>
            <a:normAutofit/>
          </a:bodyPr>
          <a:lstStyle/>
          <a:p>
            <a:endParaRPr lang="en-US" dirty="0" smtClean="0"/>
          </a:p>
          <a:p>
            <a:r>
              <a:rPr lang="en-US" dirty="0" smtClean="0"/>
              <a:t>Placing future leaders into management development roles is probably the most important benefit that you have to offer your people. </a:t>
            </a:r>
          </a:p>
          <a:p>
            <a:endParaRPr lang="en-US" dirty="0"/>
          </a:p>
          <a:p>
            <a:r>
              <a:rPr lang="en-US" dirty="0" smtClean="0"/>
              <a:t>Besides, it’s much easier to complain than it is to fix the problem.  People responsible for attempting to fix problems are less likely to blindly blame others because they’re more sensitive to the challenges involved in rendering a solution. </a:t>
            </a:r>
          </a:p>
          <a:p>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34</a:t>
            </a:fld>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onotype Corsiva"/>
                <a:cs typeface="Monotype Corsiva"/>
              </a:rPr>
              <a:t>Lessons in Motivation</a:t>
            </a:r>
            <a:endParaRPr lang="en-US" b="1" dirty="0">
              <a:latin typeface="Monotype Corsiva"/>
              <a:cs typeface="Monotype Corsiva"/>
            </a:endParaRPr>
          </a:p>
        </p:txBody>
      </p:sp>
      <p:sp>
        <p:nvSpPr>
          <p:cNvPr id="3" name="Content Placeholder 2"/>
          <p:cNvSpPr>
            <a:spLocks noGrp="1"/>
          </p:cNvSpPr>
          <p:nvPr>
            <p:ph idx="1"/>
          </p:nvPr>
        </p:nvSpPr>
        <p:spPr/>
        <p:txBody>
          <a:bodyPr>
            <a:normAutofit lnSpcReduction="10000"/>
          </a:bodyPr>
          <a:lstStyle/>
          <a:p>
            <a:endParaRPr lang="en-US" dirty="0" smtClean="0"/>
          </a:p>
          <a:p>
            <a:r>
              <a:rPr lang="en-US" dirty="0" smtClean="0"/>
              <a:t>Tap people’s potential </a:t>
            </a:r>
            <a:r>
              <a:rPr lang="en-US" dirty="0"/>
              <a:t>by creating a safe and comfortable environment to share </a:t>
            </a:r>
            <a:r>
              <a:rPr lang="en-US" dirty="0" smtClean="0"/>
              <a:t>ideas.</a:t>
            </a:r>
          </a:p>
          <a:p>
            <a:endParaRPr lang="en-US" dirty="0" smtClean="0"/>
          </a:p>
          <a:p>
            <a:r>
              <a:rPr lang="en-US" dirty="0" smtClean="0"/>
              <a:t>Empower </a:t>
            </a:r>
            <a:r>
              <a:rPr lang="en-US" dirty="0"/>
              <a:t>your top performers to excel according to their self-defined priorities and support them in achieving their </a:t>
            </a:r>
            <a:r>
              <a:rPr lang="en-US" dirty="0" smtClean="0"/>
              <a:t>goals.</a:t>
            </a:r>
          </a:p>
          <a:p>
            <a:endParaRPr lang="en-US" dirty="0" smtClean="0"/>
          </a:p>
          <a:p>
            <a:r>
              <a:rPr lang="en-US" dirty="0" smtClean="0"/>
              <a:t>Remember that growing and developing people is the greatest </a:t>
            </a:r>
            <a:r>
              <a:rPr lang="en-US" i="1" dirty="0" smtClean="0">
                <a:solidFill>
                  <a:srgbClr val="FF0000"/>
                </a:solidFill>
              </a:rPr>
              <a:t>gift </a:t>
            </a:r>
            <a:r>
              <a:rPr lang="en-US" dirty="0" smtClean="0"/>
              <a:t>the workplace offers.</a:t>
            </a:r>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35</a:t>
            </a:fld>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Monotype Corsiva"/>
                <a:cs typeface="Monotype Corsiva"/>
              </a:rPr>
              <a:t>Lessons (cont.)</a:t>
            </a:r>
            <a:endParaRPr lang="en-US" b="1" dirty="0">
              <a:latin typeface="Monotype Corsiva"/>
              <a:cs typeface="Monotype Corsiva"/>
            </a:endParaRPr>
          </a:p>
        </p:txBody>
      </p:sp>
      <p:sp>
        <p:nvSpPr>
          <p:cNvPr id="3" name="Content Placeholder 2"/>
          <p:cNvSpPr>
            <a:spLocks noGrp="1"/>
          </p:cNvSpPr>
          <p:nvPr>
            <p:ph idx="1"/>
          </p:nvPr>
        </p:nvSpPr>
        <p:spPr/>
        <p:txBody>
          <a:bodyPr>
            <a:normAutofit fontScale="62500" lnSpcReduction="20000"/>
          </a:bodyPr>
          <a:lstStyle/>
          <a:p>
            <a:pPr>
              <a:buNone/>
            </a:pPr>
            <a:endParaRPr lang="en-US" sz="3613" dirty="0" smtClean="0"/>
          </a:p>
          <a:p>
            <a:pPr>
              <a:buNone/>
            </a:pPr>
            <a:r>
              <a:rPr lang="en-US" sz="3613" dirty="0" smtClean="0"/>
              <a:t>When </a:t>
            </a:r>
            <a:r>
              <a:rPr lang="en-US" sz="3613" dirty="0"/>
              <a:t>you occasionally put</a:t>
            </a:r>
            <a:r>
              <a:rPr lang="en-US" sz="3613" dirty="0" smtClean="0"/>
              <a:t> your people’s career </a:t>
            </a:r>
            <a:r>
              <a:rPr lang="en-US" sz="3613" dirty="0"/>
              <a:t>needs above the needs of your day-to-day production demands, you’ll find that people will generally respond in kind:</a:t>
            </a:r>
            <a:r>
              <a:rPr lang="en-US" sz="3613" dirty="0" smtClean="0"/>
              <a:t> </a:t>
            </a:r>
          </a:p>
          <a:p>
            <a:endParaRPr lang="en-US" sz="3613" dirty="0"/>
          </a:p>
          <a:p>
            <a:r>
              <a:rPr lang="en-US" sz="3613" dirty="0" smtClean="0"/>
              <a:t>They’ll </a:t>
            </a:r>
            <a:r>
              <a:rPr lang="en-US" sz="3613" dirty="0"/>
              <a:t>work harder to demonstrate their appreciation of your leadership.</a:t>
            </a:r>
            <a:r>
              <a:rPr lang="en-US" sz="3613" dirty="0" smtClean="0"/>
              <a:t> </a:t>
            </a:r>
          </a:p>
          <a:p>
            <a:endParaRPr lang="en-US" sz="3613" dirty="0"/>
          </a:p>
          <a:p>
            <a:r>
              <a:rPr lang="en-US" sz="3613" dirty="0" smtClean="0"/>
              <a:t>They’ll </a:t>
            </a:r>
            <a:r>
              <a:rPr lang="en-US" sz="3613" dirty="0"/>
              <a:t>find new ways of reinventing their work in light of your department’s changing needs. </a:t>
            </a:r>
            <a:r>
              <a:rPr lang="en-US" sz="3613" dirty="0" smtClean="0"/>
              <a:t> </a:t>
            </a:r>
          </a:p>
          <a:p>
            <a:endParaRPr lang="en-US" sz="3613" dirty="0"/>
          </a:p>
          <a:p>
            <a:r>
              <a:rPr lang="en-US" sz="3613" dirty="0" smtClean="0"/>
              <a:t>And </a:t>
            </a:r>
            <a:r>
              <a:rPr lang="en-US" sz="3613" dirty="0"/>
              <a:t>they’ll hold themselves accountable for the end result.</a:t>
            </a:r>
            <a:r>
              <a:rPr lang="en-US" sz="3613" dirty="0" smtClean="0"/>
              <a:t> </a:t>
            </a:r>
          </a:p>
          <a:p>
            <a:endParaRPr lang="en-US" sz="3613" dirty="0" smtClean="0"/>
          </a:p>
          <a:p>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36</a:t>
            </a:fld>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onotype Corsiva"/>
                <a:cs typeface="Monotype Corsiva"/>
              </a:rPr>
              <a:t>Q&amp;A:  Questions &amp; Actions</a:t>
            </a:r>
            <a:endParaRPr lang="en-US" b="1" dirty="0">
              <a:latin typeface="Monotype Corsiva"/>
              <a:cs typeface="Monotype Corsiva"/>
            </a:endParaRPr>
          </a:p>
        </p:txBody>
      </p:sp>
      <p:sp>
        <p:nvSpPr>
          <p:cNvPr id="3" name="Content Placeholder 2"/>
          <p:cNvSpPr>
            <a:spLocks noGrp="1"/>
          </p:cNvSpPr>
          <p:nvPr>
            <p:ph idx="1"/>
          </p:nvPr>
        </p:nvSpPr>
        <p:spPr/>
        <p:txBody>
          <a:bodyPr/>
          <a:lstStyle/>
          <a:p>
            <a:pPr algn="ctr">
              <a:buNone/>
            </a:pPr>
            <a:endParaRPr lang="en-US" dirty="0" smtClean="0"/>
          </a:p>
          <a:p>
            <a:pPr algn="ctr">
              <a:buNone/>
            </a:pPr>
            <a:endParaRPr lang="en-US" dirty="0"/>
          </a:p>
          <a:p>
            <a:pPr algn="ctr">
              <a:buNone/>
            </a:pPr>
            <a:r>
              <a:rPr lang="en-US" dirty="0" smtClean="0"/>
              <a:t>Paul Falcone</a:t>
            </a:r>
            <a:r>
              <a:rPr lang="en-US" dirty="0" smtClean="0"/>
              <a:t> </a:t>
            </a:r>
          </a:p>
          <a:p>
            <a:pPr algn="ctr">
              <a:buNone/>
            </a:pPr>
            <a:endParaRPr lang="en-US" dirty="0" smtClean="0"/>
          </a:p>
          <a:p>
            <a:pPr algn="ctr">
              <a:buNone/>
            </a:pPr>
            <a:r>
              <a:rPr lang="en-US" dirty="0" smtClean="0">
                <a:hlinkClick r:id="rId2"/>
              </a:rPr>
              <a:t>www.PaulFalconeHR.com</a:t>
            </a:r>
            <a:r>
              <a:rPr lang="en-US" dirty="0" smtClean="0"/>
              <a:t> </a:t>
            </a:r>
          </a:p>
          <a:p>
            <a:pPr algn="ctr">
              <a:buNone/>
            </a:pPr>
            <a:endParaRPr lang="en-US" dirty="0" smtClean="0">
              <a:hlinkClick r:id="rId3"/>
            </a:endParaRPr>
          </a:p>
          <a:p>
            <a:pPr algn="ctr">
              <a:buNone/>
            </a:pPr>
            <a:r>
              <a:rPr lang="en-US" dirty="0" smtClean="0">
                <a:hlinkClick r:id="rId3"/>
              </a:rPr>
              <a:t>Paul</a:t>
            </a:r>
            <a:r>
              <a:rPr lang="en-US" dirty="0" smtClean="0">
                <a:hlinkClick r:id="rId3"/>
              </a:rPr>
              <a:t>@PaulFalconeHR.com</a:t>
            </a:r>
            <a:r>
              <a:rPr lang="en-US" dirty="0" smtClean="0"/>
              <a:t> </a:t>
            </a:r>
            <a:endParaRPr lang="en-US" dirty="0" smtClean="0"/>
          </a:p>
          <a:p>
            <a:pPr>
              <a:buNone/>
            </a:pPr>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37</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Monotype Corsiva"/>
                <a:cs typeface="Monotype Corsiva"/>
              </a:rPr>
              <a:t>For Starters: Healthy Questions about Employee Motivation </a:t>
            </a:r>
            <a:endParaRPr lang="en-US" dirty="0">
              <a:latin typeface="Monotype Corsiva"/>
              <a:cs typeface="Monotype Corsiva"/>
            </a:endParaRPr>
          </a:p>
        </p:txBody>
      </p:sp>
      <p:sp>
        <p:nvSpPr>
          <p:cNvPr id="3" name="Content Placeholder 2"/>
          <p:cNvSpPr>
            <a:spLocks noGrp="1"/>
          </p:cNvSpPr>
          <p:nvPr>
            <p:ph idx="1"/>
          </p:nvPr>
        </p:nvSpPr>
        <p:spPr/>
        <p:txBody>
          <a:bodyPr>
            <a:normAutofit/>
          </a:bodyPr>
          <a:lstStyle/>
          <a:p>
            <a:endParaRPr lang="en-US" dirty="0" smtClean="0"/>
          </a:p>
          <a:p>
            <a:r>
              <a:rPr lang="en-US" dirty="0" smtClean="0"/>
              <a:t>What is the supervisor’s role in terms of motivation?  </a:t>
            </a:r>
          </a:p>
          <a:p>
            <a:endParaRPr lang="en-US" dirty="0" smtClean="0"/>
          </a:p>
          <a:p>
            <a:r>
              <a:rPr lang="en-US" dirty="0" smtClean="0"/>
              <a:t>How can you motivate an angry individual with the classic “entitlement mentality + victim syndrome”?  </a:t>
            </a:r>
          </a:p>
          <a:p>
            <a:endParaRPr lang="en-US" dirty="0" smtClean="0"/>
          </a:p>
          <a:p>
            <a:r>
              <a:rPr lang="en-US" dirty="0" smtClean="0"/>
              <a:t>How do you motivate in light of tightly restricted merit budgets and resources?  Oh, and do you </a:t>
            </a:r>
            <a:r>
              <a:rPr lang="en-US" b="1" i="1" dirty="0" smtClean="0"/>
              <a:t>really </a:t>
            </a:r>
            <a:r>
              <a:rPr lang="en-US" dirty="0" smtClean="0"/>
              <a:t>pay for performance???  </a:t>
            </a:r>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onotype Corsiva"/>
                <a:cs typeface="Monotype Corsiva"/>
              </a:rPr>
              <a:t>General Rules About Motivation </a:t>
            </a:r>
            <a:endParaRPr lang="en-US" dirty="0">
              <a:latin typeface="Monotype Corsiva"/>
              <a:cs typeface="Monotype Corsiva"/>
            </a:endParaRPr>
          </a:p>
        </p:txBody>
      </p:sp>
      <p:sp>
        <p:nvSpPr>
          <p:cNvPr id="3" name="Content Placeholder 2"/>
          <p:cNvSpPr>
            <a:spLocks noGrp="1"/>
          </p:cNvSpPr>
          <p:nvPr>
            <p:ph idx="1"/>
          </p:nvPr>
        </p:nvSpPr>
        <p:spPr/>
        <p:txBody>
          <a:bodyPr>
            <a:normAutofit lnSpcReduction="10000"/>
          </a:bodyPr>
          <a:lstStyle/>
          <a:p>
            <a:endParaRPr lang="en-US" b="1" dirty="0" smtClean="0"/>
          </a:p>
          <a:p>
            <a:r>
              <a:rPr lang="en-US" b="1" dirty="0" smtClean="0"/>
              <a:t>Rule 1</a:t>
            </a:r>
            <a:r>
              <a:rPr lang="en-US" dirty="0" smtClean="0"/>
              <a:t>:  What you want for yourself, give to another </a:t>
            </a:r>
          </a:p>
          <a:p>
            <a:endParaRPr lang="en-US" dirty="0" smtClean="0"/>
          </a:p>
          <a:p>
            <a:r>
              <a:rPr lang="en-US" b="1" dirty="0" smtClean="0"/>
              <a:t>Rule 2</a:t>
            </a:r>
            <a:r>
              <a:rPr lang="en-US" dirty="0" smtClean="0"/>
              <a:t>: </a:t>
            </a:r>
            <a:r>
              <a:rPr lang="en-US" i="1" dirty="0" smtClean="0"/>
              <a:t>Beingness </a:t>
            </a:r>
            <a:r>
              <a:rPr lang="en-US" dirty="0" smtClean="0"/>
              <a:t>trumps </a:t>
            </a:r>
            <a:r>
              <a:rPr lang="en-US" i="1" dirty="0" smtClean="0"/>
              <a:t>Doingness </a:t>
            </a:r>
            <a:r>
              <a:rPr lang="en-US" dirty="0" smtClean="0"/>
              <a:t>(i.e., Who you are is far more important than </a:t>
            </a:r>
            <a:r>
              <a:rPr lang="en-US" i="1" dirty="0" smtClean="0"/>
              <a:t>What you do </a:t>
            </a:r>
            <a:r>
              <a:rPr lang="en-US" dirty="0" smtClean="0"/>
              <a:t>when it comes to motivating others) </a:t>
            </a:r>
          </a:p>
          <a:p>
            <a:endParaRPr lang="en-US" i="1" dirty="0" smtClean="0"/>
          </a:p>
          <a:p>
            <a:r>
              <a:rPr lang="en-US" b="1" dirty="0" smtClean="0"/>
              <a:t>Rule 3</a:t>
            </a:r>
            <a:r>
              <a:rPr lang="en-US" dirty="0" smtClean="0"/>
              <a:t>:  Giving the gift of time (i.e., of yourself) equals the ultimate in recognition and appreciation—it’s the small things that count! </a:t>
            </a:r>
          </a:p>
          <a:p>
            <a:endParaRPr lang="en-US" dirty="0"/>
          </a:p>
          <a:p>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onotype Corsiva"/>
                <a:cs typeface="Monotype Corsiva"/>
              </a:rPr>
              <a:t>Myths about Motivation </a:t>
            </a:r>
            <a:endParaRPr lang="en-US" dirty="0">
              <a:latin typeface="Monotype Corsiva"/>
              <a:cs typeface="Monotype Corsiva"/>
            </a:endParaRPr>
          </a:p>
        </p:txBody>
      </p:sp>
      <p:sp>
        <p:nvSpPr>
          <p:cNvPr id="3" name="Content Placeholder 2"/>
          <p:cNvSpPr>
            <a:spLocks noGrp="1"/>
          </p:cNvSpPr>
          <p:nvPr>
            <p:ph idx="1"/>
          </p:nvPr>
        </p:nvSpPr>
        <p:spPr/>
        <p:txBody>
          <a:bodyPr>
            <a:normAutofit fontScale="92500" lnSpcReduction="10000"/>
          </a:bodyPr>
          <a:lstStyle/>
          <a:p>
            <a:endParaRPr lang="en-US" dirty="0" smtClean="0"/>
          </a:p>
          <a:p>
            <a:r>
              <a:rPr lang="en-US" dirty="0" smtClean="0"/>
              <a:t>Until we pay our employees “at market,” we’ll never have happy workers or a stable workforce </a:t>
            </a:r>
          </a:p>
          <a:p>
            <a:endParaRPr lang="en-US" dirty="0" smtClean="0"/>
          </a:p>
          <a:p>
            <a:r>
              <a:rPr lang="en-US" dirty="0" smtClean="0"/>
              <a:t>“With merit budgets so low and bonuses not being paid out at 100%, you can’t blame workers for being disengaged and disenchanted” </a:t>
            </a:r>
          </a:p>
          <a:p>
            <a:endParaRPr lang="en-US" dirty="0" smtClean="0"/>
          </a:p>
          <a:p>
            <a:r>
              <a:rPr lang="en-US" dirty="0" smtClean="0"/>
              <a:t>“Until this company invests in more headcount and slows down this frantic pace and this </a:t>
            </a:r>
            <a:r>
              <a:rPr lang="en-US" i="1" dirty="0" smtClean="0"/>
              <a:t>evolutionary change at revolutionary speed</a:t>
            </a:r>
            <a:r>
              <a:rPr lang="en-US" dirty="0" smtClean="0"/>
              <a:t>, we won’t have stability”</a:t>
            </a:r>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onotype Corsiva"/>
                <a:cs typeface="Monotype Corsiva"/>
              </a:rPr>
              <a:t>The Best Boss You’ve Ever Had. . .</a:t>
            </a:r>
            <a:endParaRPr lang="en-US" dirty="0">
              <a:latin typeface="Monotype Corsiva"/>
              <a:cs typeface="Monotype Corsiva"/>
            </a:endParaRPr>
          </a:p>
        </p:txBody>
      </p:sp>
      <p:sp>
        <p:nvSpPr>
          <p:cNvPr id="3" name="Content Placeholder 2"/>
          <p:cNvSpPr>
            <a:spLocks noGrp="1"/>
          </p:cNvSpPr>
          <p:nvPr>
            <p:ph idx="1"/>
          </p:nvPr>
        </p:nvSpPr>
        <p:spPr/>
        <p:txBody>
          <a:bodyPr>
            <a:noAutofit/>
          </a:bodyPr>
          <a:lstStyle/>
          <a:p>
            <a:pPr lvl="0"/>
            <a:endParaRPr lang="en-US" dirty="0" smtClean="0"/>
          </a:p>
          <a:p>
            <a:pPr lvl="0"/>
            <a:r>
              <a:rPr lang="en-US" dirty="0" smtClean="0"/>
              <a:t>Listened </a:t>
            </a:r>
            <a:r>
              <a:rPr lang="en-US" dirty="0"/>
              <a:t>to you and really cared about what you had to say </a:t>
            </a:r>
          </a:p>
          <a:p>
            <a:pPr lvl="0"/>
            <a:endParaRPr lang="en-US" dirty="0"/>
          </a:p>
          <a:p>
            <a:pPr lvl="0"/>
            <a:r>
              <a:rPr lang="en-US" dirty="0"/>
              <a:t>Helped you find your own solutions to questions that challenged you at the time</a:t>
            </a:r>
          </a:p>
          <a:p>
            <a:pPr>
              <a:buNone/>
            </a:pPr>
            <a:r>
              <a:rPr lang="en-US" dirty="0"/>
              <a:t> </a:t>
            </a:r>
          </a:p>
          <a:p>
            <a:pPr lvl="0"/>
            <a:r>
              <a:rPr lang="en-US" dirty="0"/>
              <a:t>Cared about you personally and helped you plot your course for career growth and development</a:t>
            </a:r>
          </a:p>
          <a:p>
            <a:pPr>
              <a:buNone/>
            </a:pPr>
            <a:r>
              <a:rPr lang="en-US" dirty="0"/>
              <a:t> </a:t>
            </a:r>
            <a:endParaRPr lang="en-US" dirty="0" smtClean="0"/>
          </a:p>
          <a:p>
            <a:endParaRPr lang="en-US" sz="3000" dirty="0" smtClean="0"/>
          </a:p>
          <a:p>
            <a:endParaRPr lang="en-US" sz="3000"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onotype Corsiva"/>
                <a:cs typeface="Monotype Corsiva"/>
              </a:rPr>
              <a:t>Best Boss (cont.)</a:t>
            </a:r>
            <a:endParaRPr lang="en-US" dirty="0">
              <a:latin typeface="Monotype Corsiva"/>
              <a:cs typeface="Monotype Corsiva"/>
            </a:endParaRPr>
          </a:p>
        </p:txBody>
      </p:sp>
      <p:sp>
        <p:nvSpPr>
          <p:cNvPr id="3" name="Content Placeholder 2"/>
          <p:cNvSpPr>
            <a:spLocks noGrp="1"/>
          </p:cNvSpPr>
          <p:nvPr>
            <p:ph idx="1"/>
          </p:nvPr>
        </p:nvSpPr>
        <p:spPr/>
        <p:txBody>
          <a:bodyPr>
            <a:noAutofit/>
          </a:bodyPr>
          <a:lstStyle/>
          <a:p>
            <a:endParaRPr lang="en-US" sz="2800" dirty="0" smtClean="0"/>
          </a:p>
          <a:p>
            <a:r>
              <a:rPr lang="en-US" sz="2800" dirty="0" smtClean="0"/>
              <a:t>Made </a:t>
            </a:r>
            <a:r>
              <a:rPr lang="en-US" sz="2800" dirty="0"/>
              <a:t>you feel welcome and created an inclusive group experience</a:t>
            </a:r>
            <a:r>
              <a:rPr lang="en-US" sz="2800" dirty="0" smtClean="0"/>
              <a:t> / “had your back” </a:t>
            </a:r>
          </a:p>
          <a:p>
            <a:pPr lvl="0"/>
            <a:endParaRPr lang="en-US" sz="2800" dirty="0"/>
          </a:p>
          <a:p>
            <a:pPr lvl="0"/>
            <a:r>
              <a:rPr lang="en-US" sz="2800" dirty="0"/>
              <a:t>Held you to very high standards but was fair and consistent in the application of company rules </a:t>
            </a:r>
          </a:p>
          <a:p>
            <a:pPr>
              <a:buNone/>
            </a:pPr>
            <a:r>
              <a:rPr lang="en-US" sz="2800" dirty="0"/>
              <a:t> </a:t>
            </a:r>
          </a:p>
          <a:p>
            <a:pPr lvl="0"/>
            <a:r>
              <a:rPr lang="en-US" sz="2800" dirty="0"/>
              <a:t>At times expected more of you than you expected of yourself or believed you were capable of </a:t>
            </a:r>
          </a:p>
          <a:p>
            <a:pPr>
              <a:buNone/>
            </a:pPr>
            <a:r>
              <a:rPr lang="en-US" dirty="0" smtClean="0"/>
              <a:t> </a:t>
            </a:r>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onotype Corsiva"/>
                <a:cs typeface="Monotype Corsiva"/>
              </a:rPr>
              <a:t>Question</a:t>
            </a:r>
            <a:r>
              <a:rPr lang="en-US" dirty="0" smtClean="0"/>
              <a:t>:  </a:t>
            </a:r>
            <a:endParaRPr lang="en-US" dirty="0"/>
          </a:p>
        </p:txBody>
      </p:sp>
      <p:sp>
        <p:nvSpPr>
          <p:cNvPr id="3" name="Content Placeholder 2"/>
          <p:cNvSpPr>
            <a:spLocks noGrp="1"/>
          </p:cNvSpPr>
          <p:nvPr>
            <p:ph idx="1"/>
          </p:nvPr>
        </p:nvSpPr>
        <p:spPr/>
        <p:txBody>
          <a:bodyPr>
            <a:normAutofit fontScale="92500" lnSpcReduction="10000"/>
          </a:bodyPr>
          <a:lstStyle/>
          <a:p>
            <a:endParaRPr lang="en-US" dirty="0" smtClean="0"/>
          </a:p>
          <a:p>
            <a:r>
              <a:rPr lang="en-US" dirty="0" smtClean="0"/>
              <a:t>How </a:t>
            </a:r>
            <a:r>
              <a:rPr lang="en-US" dirty="0"/>
              <a:t>can you, as a frontline supervisor, become that type of leader to the members of your team? </a:t>
            </a:r>
            <a:r>
              <a:rPr lang="en-US" dirty="0" smtClean="0"/>
              <a:t> </a:t>
            </a:r>
          </a:p>
          <a:p>
            <a:endParaRPr lang="en-US" dirty="0" smtClean="0"/>
          </a:p>
          <a:p>
            <a:r>
              <a:rPr lang="en-US" dirty="0" smtClean="0"/>
              <a:t>How </a:t>
            </a:r>
            <a:r>
              <a:rPr lang="en-US" dirty="0"/>
              <a:t>can you, as a department</a:t>
            </a:r>
            <a:r>
              <a:rPr lang="en-US" dirty="0" smtClean="0"/>
              <a:t> head</a:t>
            </a:r>
            <a:r>
              <a:rPr lang="en-US" dirty="0"/>
              <a:t>, create leaders in your group who can inspire their subordinates? </a:t>
            </a:r>
            <a:r>
              <a:rPr lang="en-US" dirty="0" smtClean="0"/>
              <a:t> </a:t>
            </a:r>
          </a:p>
          <a:p>
            <a:endParaRPr lang="en-US" dirty="0" smtClean="0"/>
          </a:p>
          <a:p>
            <a:r>
              <a:rPr lang="en-US" dirty="0" smtClean="0"/>
              <a:t>How </a:t>
            </a:r>
            <a:r>
              <a:rPr lang="en-US" dirty="0"/>
              <a:t>can you, as</a:t>
            </a:r>
            <a:r>
              <a:rPr lang="en-US" dirty="0" smtClean="0"/>
              <a:t> an HR </a:t>
            </a:r>
            <a:r>
              <a:rPr lang="en-US" dirty="0"/>
              <a:t>leader, craft a culture that’s calmer, more personal and intimate, and more focused on achievements and innovative </a:t>
            </a:r>
            <a:r>
              <a:rPr lang="en-US" dirty="0" smtClean="0"/>
              <a:t>thinking—despite all the “noise”?  </a:t>
            </a:r>
            <a:endParaRPr lang="en-US" dirty="0"/>
          </a:p>
          <a:p>
            <a:endParaRPr lang="en-US" dirty="0"/>
          </a:p>
        </p:txBody>
      </p:sp>
      <p:sp>
        <p:nvSpPr>
          <p:cNvPr id="4" name="Footer Placeholder 3"/>
          <p:cNvSpPr>
            <a:spLocks noGrp="1"/>
          </p:cNvSpPr>
          <p:nvPr>
            <p:ph type="ftr" sz="quarter" idx="11"/>
          </p:nvPr>
        </p:nvSpPr>
        <p:spPr/>
        <p:txBody>
          <a:bodyPr/>
          <a:lstStyle/>
          <a:p>
            <a:r>
              <a:rPr lang="en-US" dirty="0" smtClean="0"/>
              <a:t>www.PaulFalconeHR.com</a:t>
            </a:r>
            <a:endParaRPr lang="en-US" dirty="0"/>
          </a:p>
        </p:txBody>
      </p:sp>
      <p:sp>
        <p:nvSpPr>
          <p:cNvPr id="5" name="Slide Number Placeholder 4"/>
          <p:cNvSpPr>
            <a:spLocks noGrp="1"/>
          </p:cNvSpPr>
          <p:nvPr>
            <p:ph type="sldNum" sz="quarter" idx="12"/>
          </p:nvPr>
        </p:nvSpPr>
        <p:spPr/>
        <p:txBody>
          <a:bodyPr/>
          <a:lstStyle/>
          <a:p>
            <a:fld id="{D3A908AB-2DBF-B64F-965C-8579BE2D0F68}" type="slidenum">
              <a:rPr lang="en-US" smtClean="0"/>
              <a:pPr/>
              <a:t>9</a:t>
            </a:fld>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Flow.thmx</Template>
  <TotalTime>232</TotalTime>
  <Words>2267</Words>
  <Application>Microsoft Macintosh PowerPoint</Application>
  <PresentationFormat>On-screen Show (4:3)</PresentationFormat>
  <Paragraphs>297</Paragraphs>
  <Slides>37</Slides>
  <Notes>0</Notes>
  <HiddenSlides>0</HiddenSlides>
  <MMClips>0</MMClips>
  <ScaleCrop>false</ScaleCrop>
  <HeadingPairs>
    <vt:vector size="4" baseType="variant">
      <vt:variant>
        <vt:lpstr>Design Template</vt:lpstr>
      </vt:variant>
      <vt:variant>
        <vt:i4>1</vt:i4>
      </vt:variant>
      <vt:variant>
        <vt:lpstr>Slide Titles</vt:lpstr>
      </vt:variant>
      <vt:variant>
        <vt:i4>37</vt:i4>
      </vt:variant>
    </vt:vector>
  </HeadingPairs>
  <TitlesOfParts>
    <vt:vector size="38" baseType="lpstr">
      <vt:lpstr>Flow</vt:lpstr>
      <vt:lpstr>      Unique Techniques and Strategies for Motivating and Rewarding  Your Staff </vt:lpstr>
      <vt:lpstr>Contents</vt:lpstr>
      <vt:lpstr>Contents (cont.)</vt:lpstr>
      <vt:lpstr>For Starters: Healthy Questions about Employee Motivation </vt:lpstr>
      <vt:lpstr>General Rules About Motivation </vt:lpstr>
      <vt:lpstr>Myths about Motivation </vt:lpstr>
      <vt:lpstr>The Best Boss You’ve Ever Had. . .</vt:lpstr>
      <vt:lpstr>Best Boss (cont.)</vt:lpstr>
      <vt:lpstr>Question:  </vt:lpstr>
      <vt:lpstr>Answer: </vt:lpstr>
      <vt:lpstr>Answer (cont.)</vt:lpstr>
      <vt:lpstr>Answer (cont.)</vt:lpstr>
      <vt:lpstr>Axioms on Motivation</vt:lpstr>
      <vt:lpstr>Gauging Employee Engagement </vt:lpstr>
      <vt:lpstr>Common Reasons for Leaving</vt:lpstr>
      <vt:lpstr>“Headhunter Resignation Drills” </vt:lpstr>
      <vt:lpstr>Headhunter Calls (cont.)</vt:lpstr>
      <vt:lpstr>Solution: “Stay Interviews”</vt:lpstr>
      <vt:lpstr>Stay Interviews (cont.) </vt:lpstr>
      <vt:lpstr>Stay Interviews (cont.) </vt:lpstr>
      <vt:lpstr>Stay Interviews (cont.) </vt:lpstr>
      <vt:lpstr>Stay Interviews (cont.) </vt:lpstr>
      <vt:lpstr>Stay Interviews (cont.) </vt:lpstr>
      <vt:lpstr>Stay Interviews (cont.) </vt:lpstr>
      <vt:lpstr>Stay Interviews (cont.) </vt:lpstr>
      <vt:lpstr>Quarterly Achievement Calendars </vt:lpstr>
      <vt:lpstr>Quarterly Achievement Calendars (cont.)</vt:lpstr>
      <vt:lpstr>Open Book Management Practices  </vt:lpstr>
      <vt:lpstr>“Book of the Quarter Club” Implementation </vt:lpstr>
      <vt:lpstr>Intermittent Rotational Assignments </vt:lpstr>
      <vt:lpstr>External Training Workshops </vt:lpstr>
      <vt:lpstr>External Training (cont.)</vt:lpstr>
      <vt:lpstr>Staff Meeting Leadership </vt:lpstr>
      <vt:lpstr>Staff Meeting Leadership (cont.)</vt:lpstr>
      <vt:lpstr>Lessons in Motivation</vt:lpstr>
      <vt:lpstr>Lessons (cont.)</vt:lpstr>
      <vt:lpstr>Q&amp;A:  Questions &amp; Actions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NRECA General Session  Unique Techniques and Strategies for Motivating and Rewarding Your Staff When There is Little Opportunity for Raises and Promotions </dc:title>
  <dc:creator>Paul Falcone</dc:creator>
  <cp:lastModifiedBy>Paul Falcone</cp:lastModifiedBy>
  <cp:revision>17</cp:revision>
  <dcterms:created xsi:type="dcterms:W3CDTF">2014-10-04T15:59:58Z</dcterms:created>
  <dcterms:modified xsi:type="dcterms:W3CDTF">2014-10-04T16:08:32Z</dcterms:modified>
</cp:coreProperties>
</file>