
<file path=[Content_Types].xml><?xml version="1.0" encoding="utf-8"?>
<Types xmlns="http://schemas.openxmlformats.org/package/2006/content-types">
  <Override PartName="/ppt/slideLayouts/slideLayout10.xml" ContentType="application/vnd.openxmlformats-officedocument.presentationml.slideLayout+xml"/>
  <Default Extension="rels" ContentType="application/vnd.openxmlformats-package.relationships+xml"/>
  <Override PartName="/ppt/slides/slide69.xml" ContentType="application/vnd.openxmlformats-officedocument.presentationml.slide+xml"/>
  <Override PartName="/ppt/slides/slide14.xml" ContentType="application/vnd.openxmlformats-officedocument.presentationml.slide+xml"/>
  <Override PartName="/ppt/slides/slide62.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68.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61.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Override PartName="/ppt/slides/slide67.xml" ContentType="application/vnd.openxmlformats-officedocument.presentationml.slide+xml"/>
  <Override PartName="/ppt/slides/slide12.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59.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66.xml" ContentType="application/vnd.openxmlformats-officedocument.presentationml.slide+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s/slide58.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65.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slides/slide41.xml" ContentType="application/vnd.openxmlformats-officedocument.presentationml.slide+xml"/>
  <Override PartName="/ppt/slides/slide57.xml" ContentType="application/vnd.openxmlformats-officedocument.presentationml.slide+xml"/>
  <Override PartName="/ppt/theme/theme3.xml" ContentType="application/vnd.openxmlformats-officedocument.theme+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slides/slide64.xml" ContentType="application/vnd.openxmlformats-officedocument.presentationml.slide+xml"/>
  <Override PartName="/ppt/viewProps.xml" ContentType="application/vnd.openxmlformats-officedocument.presentationml.viewProps+xml"/>
  <Override PartName="/ppt/slides/slide47.xml" ContentType="application/vnd.openxmlformats-officedocument.presentationml.slide+xml"/>
  <Override PartName="/ppt/slides/slide40.xml" ContentType="application/vnd.openxmlformats-officedocument.presentationml.slide+xml"/>
  <Override PartName="/ppt/slides/slide56.xml" ContentType="application/vnd.openxmlformats-officedocument.presentationml.slide+xml"/>
  <Override PartName="/ppt/theme/theme2.xml" ContentType="application/vnd.openxmlformats-officedocument.theme+xml"/>
  <Override PartName="/ppt/slides/slide23.xml" ContentType="application/vnd.openxmlformats-officedocument.presentationml.slide+xml"/>
  <Override PartName="/ppt/slides/slide39.xml" ContentType="application/vnd.openxmlformats-officedocument.presentationml.slide+xml"/>
  <Override PartName="/ppt/slideLayouts/slideLayout11.xml" ContentType="application/vnd.openxmlformats-officedocument.presentationml.slideLayout+xml"/>
  <Override PartName="/ppt/slides/slide7.xml" ContentType="application/vnd.openxmlformats-officedocument.presentationml.slide+xml"/>
  <Override PartName="/ppt/slides/slide71.xml" ContentType="application/vnd.openxmlformats-officedocument.presentationml.slide+xml"/>
  <Override PartName="/ppt/slides/slide32.xml" ContentType="application/vnd.openxmlformats-officedocument.presentationml.slide+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slides/slide15.xml" ContentType="application/vnd.openxmlformats-officedocument.presentationml.slide+xml"/>
  <Override PartName="/ppt/slides/slide63.xml" ContentType="application/vnd.openxmlformats-officedocument.presentationml.slide+xml"/>
  <Override PartName="/ppt/slides/slide46.xml" ContentType="application/vnd.openxmlformats-officedocument.presentationml.slide+xml"/>
  <Override PartName="/ppt/slides/slide72.xml" ContentType="application/vnd.openxmlformats-officedocument.presentationml.slide+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Default Extension="bin" ContentType="application/vnd.openxmlformats-officedocument.presentationml.printerSettings"/>
  <Override PartName="/ppt/slides/slide70.xml" ContentType="application/vnd.openxmlformats-officedocument.presentationml.slide+xml"/>
  <Override PartName="/ppt/slides/slide31.xml" ContentType="application/vnd.openxmlformats-officedocument.presentationml.slide+xml"/>
  <Override PartName="/ppt/slideLayouts/slideLayout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856" r:id="rId1"/>
  </p:sldMasterIdLst>
  <p:notesMasterIdLst>
    <p:notesMasterId r:id="rId74"/>
  </p:notesMasterIdLst>
  <p:handoutMasterIdLst>
    <p:handoutMasterId r:id="rId75"/>
  </p:handoutMasterIdLst>
  <p:sldIdLst>
    <p:sldId id="333" r:id="rId2"/>
    <p:sldId id="257" r:id="rId3"/>
    <p:sldId id="259" r:id="rId4"/>
    <p:sldId id="284" r:id="rId5"/>
    <p:sldId id="262" r:id="rId6"/>
    <p:sldId id="263" r:id="rId7"/>
    <p:sldId id="264" r:id="rId8"/>
    <p:sldId id="311" r:id="rId9"/>
    <p:sldId id="312" r:id="rId10"/>
    <p:sldId id="313" r:id="rId11"/>
    <p:sldId id="265" r:id="rId12"/>
    <p:sldId id="299" r:id="rId13"/>
    <p:sldId id="301" r:id="rId14"/>
    <p:sldId id="302" r:id="rId15"/>
    <p:sldId id="303" r:id="rId16"/>
    <p:sldId id="304" r:id="rId17"/>
    <p:sldId id="305" r:id="rId18"/>
    <p:sldId id="266" r:id="rId19"/>
    <p:sldId id="269" r:id="rId20"/>
    <p:sldId id="270" r:id="rId21"/>
    <p:sldId id="271" r:id="rId22"/>
    <p:sldId id="272" r:id="rId23"/>
    <p:sldId id="314" r:id="rId24"/>
    <p:sldId id="273" r:id="rId25"/>
    <p:sldId id="274" r:id="rId26"/>
    <p:sldId id="275" r:id="rId27"/>
    <p:sldId id="276" r:id="rId28"/>
    <p:sldId id="277" r:id="rId29"/>
    <p:sldId id="325" r:id="rId30"/>
    <p:sldId id="279" r:id="rId31"/>
    <p:sldId id="278" r:id="rId32"/>
    <p:sldId id="280" r:id="rId33"/>
    <p:sldId id="281" r:id="rId34"/>
    <p:sldId id="282" r:id="rId35"/>
    <p:sldId id="315" r:id="rId36"/>
    <p:sldId id="283" r:id="rId37"/>
    <p:sldId id="316" r:id="rId38"/>
    <p:sldId id="317" r:id="rId39"/>
    <p:sldId id="318" r:id="rId40"/>
    <p:sldId id="332" r:id="rId41"/>
    <p:sldId id="289" r:id="rId42"/>
    <p:sldId id="288" r:id="rId43"/>
    <p:sldId id="290" r:id="rId44"/>
    <p:sldId id="291" r:id="rId45"/>
    <p:sldId id="286" r:id="rId46"/>
    <p:sldId id="287" r:id="rId47"/>
    <p:sldId id="292" r:id="rId48"/>
    <p:sldId id="293" r:id="rId49"/>
    <p:sldId id="294" r:id="rId50"/>
    <p:sldId id="295" r:id="rId51"/>
    <p:sldId id="296" r:id="rId52"/>
    <p:sldId id="297" r:id="rId53"/>
    <p:sldId id="310" r:id="rId54"/>
    <p:sldId id="306" r:id="rId55"/>
    <p:sldId id="319" r:id="rId56"/>
    <p:sldId id="320" r:id="rId57"/>
    <p:sldId id="321" r:id="rId58"/>
    <p:sldId id="322" r:id="rId59"/>
    <p:sldId id="323" r:id="rId60"/>
    <p:sldId id="324" r:id="rId61"/>
    <p:sldId id="307" r:id="rId62"/>
    <p:sldId id="326" r:id="rId63"/>
    <p:sldId id="327" r:id="rId64"/>
    <p:sldId id="308" r:id="rId65"/>
    <p:sldId id="328" r:id="rId66"/>
    <p:sldId id="309" r:id="rId67"/>
    <p:sldId id="267" r:id="rId68"/>
    <p:sldId id="334" r:id="rId69"/>
    <p:sldId id="268" r:id="rId70"/>
    <p:sldId id="329" r:id="rId71"/>
    <p:sldId id="331" r:id="rId72"/>
    <p:sldId id="330" r:id="rId7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08" d="100"/>
          <a:sy n="108" d="100"/>
        </p:scale>
        <p:origin x="-236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notesMaster" Target="notesMasters/notesMaster1.xml"/><Relationship Id="rId75" Type="http://schemas.openxmlformats.org/officeDocument/2006/relationships/handoutMaster" Target="handoutMasters/handoutMaster1.xml"/><Relationship Id="rId76" Type="http://schemas.openxmlformats.org/officeDocument/2006/relationships/printerSettings" Target="printerSettings/printerSettings1.bin"/><Relationship Id="rId77" Type="http://schemas.openxmlformats.org/officeDocument/2006/relationships/presProps" Target="presProps.xml"/><Relationship Id="rId78" Type="http://schemas.openxmlformats.org/officeDocument/2006/relationships/viewProps" Target="viewProps.xml"/><Relationship Id="rId79" Type="http://schemas.openxmlformats.org/officeDocument/2006/relationships/theme" Target="theme/theme1.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7FF7C13-7931-8A4F-95DE-C9166498EDDD}" type="datetimeFigureOut">
              <a:rPr lang="en-US" smtClean="0"/>
              <a:pPr/>
              <a:t>8/3/14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1197B13-EFF8-754A-8076-1C82E338F86A}"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DF088-940B-8942-8788-58BEC96BA393}" type="datetimeFigureOut">
              <a:rPr lang="en-US" smtClean="0"/>
              <a:pPr/>
              <a:t>8/3/14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4FB0B6-0CAA-CC4A-A5D3-E0B3A683F893}"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1B84E78-734E-1C43-B07F-147B5AABCE15}" type="datetime1">
              <a:rPr lang="en-US" smtClean="0"/>
              <a:t>8/3/14</a:t>
            </a:fld>
            <a:endParaRPr lang="en-US" dirty="0"/>
          </a:p>
        </p:txBody>
      </p:sp>
      <p:sp>
        <p:nvSpPr>
          <p:cNvPr id="19" name="Footer Placeholder 18"/>
          <p:cNvSpPr>
            <a:spLocks noGrp="1"/>
          </p:cNvSpPr>
          <p:nvPr>
            <p:ph type="ftr" sz="quarter" idx="11"/>
          </p:nvPr>
        </p:nvSpPr>
        <p:spPr/>
        <p:txBody>
          <a:bodyPr/>
          <a:lstStyle/>
          <a:p>
            <a:r>
              <a:rPr lang="en-US" dirty="0" smtClean="0"/>
              <a:t>www.PaulFalconeHR.com </a:t>
            </a:r>
            <a:endParaRPr lang="en-US" dirty="0"/>
          </a:p>
        </p:txBody>
      </p:sp>
      <p:sp>
        <p:nvSpPr>
          <p:cNvPr id="27" name="Slide Number Placeholder 26"/>
          <p:cNvSpPr>
            <a:spLocks noGrp="1"/>
          </p:cNvSpPr>
          <p:nvPr>
            <p:ph type="sldNum" sz="quarter" idx="12"/>
          </p:nvPr>
        </p:nvSpPr>
        <p:spPr/>
        <p:txBody>
          <a:bodyPr/>
          <a:lstStyle/>
          <a:p>
            <a:fld id="{91974DF9-AD47-4691-BA21-BBFCE3637A9A}" type="slidenum">
              <a:rPr kumimoji="0" lang="en-US" smtClean="0"/>
              <a:pPr/>
              <a:t>‹#›</a:t>
            </a:fld>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D23C78-90C9-3648-9FE5-CF243D1A43E6}" type="datetime1">
              <a:rPr lang="en-US" smtClean="0"/>
              <a:t>8/3/14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
        <p:nvSpPr>
          <p:cNvPr id="6" name="Slide Number Placeholder 5"/>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6CA4BA-F812-2E45-BFAE-1936D724D5F5}" type="datetime1">
              <a:rPr lang="en-US" smtClean="0"/>
              <a:t>8/3/14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
        <p:nvSpPr>
          <p:cNvPr id="6" name="Slide Number Placeholder 5"/>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1EB0B3-F875-CA4B-9F0A-666CA4BF4121}" type="datetime1">
              <a:rPr lang="en-US" smtClean="0"/>
              <a:t>8/3/14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
        <p:nvSpPr>
          <p:cNvPr id="6" name="Slide Number Placeholder 5"/>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E8E24F8-022A-BC4A-AD75-E57961742D44}" type="datetime1">
              <a:rPr lang="en-US" smtClean="0"/>
              <a:t>8/3/14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
        <p:nvSpPr>
          <p:cNvPr id="6" name="Slide Number Placeholder 5"/>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49EF3D0-5980-E649-874E-B7F75A9003A6}" type="datetime1">
              <a:rPr lang="en-US" smtClean="0"/>
              <a:t>8/3/14</a:t>
            </a:fld>
            <a:endParaRPr lang="en-US" dirty="0"/>
          </a:p>
        </p:txBody>
      </p:sp>
      <p:sp>
        <p:nvSpPr>
          <p:cNvPr id="6" name="Footer Placeholder 5"/>
          <p:cNvSpPr>
            <a:spLocks noGrp="1"/>
          </p:cNvSpPr>
          <p:nvPr>
            <p:ph type="ftr" sz="quarter" idx="11"/>
          </p:nvPr>
        </p:nvSpPr>
        <p:spPr/>
        <p:txBody>
          <a:bodyPr/>
          <a:lstStyle/>
          <a:p>
            <a:r>
              <a:rPr lang="en-US" dirty="0" smtClean="0"/>
              <a:t>www.PaulFalconeHR.com </a:t>
            </a:r>
            <a:endParaRPr lang="en-US" dirty="0"/>
          </a:p>
        </p:txBody>
      </p:sp>
      <p:sp>
        <p:nvSpPr>
          <p:cNvPr id="7" name="Slide Number Placeholder 6"/>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7EA4AA7-3B80-914E-9762-A556478886F0}" type="datetime1">
              <a:rPr lang="en-US" smtClean="0"/>
              <a:t>8/3/14</a:t>
            </a:fld>
            <a:endParaRPr lang="en-US" dirty="0"/>
          </a:p>
        </p:txBody>
      </p:sp>
      <p:sp>
        <p:nvSpPr>
          <p:cNvPr id="8" name="Footer Placeholder 7"/>
          <p:cNvSpPr>
            <a:spLocks noGrp="1"/>
          </p:cNvSpPr>
          <p:nvPr>
            <p:ph type="ftr" sz="quarter" idx="11"/>
          </p:nvPr>
        </p:nvSpPr>
        <p:spPr/>
        <p:txBody>
          <a:bodyPr/>
          <a:lstStyle/>
          <a:p>
            <a:r>
              <a:rPr lang="en-US" dirty="0" smtClean="0"/>
              <a:t>www.PaulFalconeHR.com </a:t>
            </a:r>
            <a:endParaRPr lang="en-US" dirty="0"/>
          </a:p>
        </p:txBody>
      </p:sp>
      <p:sp>
        <p:nvSpPr>
          <p:cNvPr id="9" name="Slide Number Placeholder 8"/>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9E1F2A4-E478-B842-A50A-16D186ABE71D}" type="datetime1">
              <a:rPr lang="en-US" smtClean="0"/>
              <a:t>8/3/14</a:t>
            </a:fld>
            <a:endParaRPr lang="en-US" dirty="0"/>
          </a:p>
        </p:txBody>
      </p:sp>
      <p:sp>
        <p:nvSpPr>
          <p:cNvPr id="4" name="Footer Placeholder 3"/>
          <p:cNvSpPr>
            <a:spLocks noGrp="1"/>
          </p:cNvSpPr>
          <p:nvPr>
            <p:ph type="ftr" sz="quarter" idx="11"/>
          </p:nvPr>
        </p:nvSpPr>
        <p:spPr/>
        <p:txBody>
          <a:bodyPr/>
          <a:lstStyle/>
          <a:p>
            <a:r>
              <a:rPr lang="en-US" dirty="0" smtClean="0"/>
              <a:t>www.PaulFalconeHR.com </a:t>
            </a:r>
            <a:endParaRPr lang="en-US" dirty="0"/>
          </a:p>
        </p:txBody>
      </p:sp>
      <p:sp>
        <p:nvSpPr>
          <p:cNvPr id="5" name="Slide Number Placeholder 4"/>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EEE981-87C6-D34D-8D06-C734D3250275}" type="datetime1">
              <a:rPr lang="en-US" smtClean="0"/>
              <a:t>8/3/14</a:t>
            </a:fld>
            <a:endParaRPr lang="en-US" dirty="0"/>
          </a:p>
        </p:txBody>
      </p:sp>
      <p:sp>
        <p:nvSpPr>
          <p:cNvPr id="3" name="Footer Placeholder 2"/>
          <p:cNvSpPr>
            <a:spLocks noGrp="1"/>
          </p:cNvSpPr>
          <p:nvPr>
            <p:ph type="ftr" sz="quarter" idx="11"/>
          </p:nvPr>
        </p:nvSpPr>
        <p:spPr/>
        <p:txBody>
          <a:bodyPr/>
          <a:lstStyle/>
          <a:p>
            <a:r>
              <a:rPr lang="en-US" dirty="0" smtClean="0"/>
              <a:t>www.PaulFalconeHR.com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B216789-B7DF-854D-8192-7BE39C216545}" type="datetime1">
              <a:rPr lang="en-US" smtClean="0"/>
              <a:t>8/3/14</a:t>
            </a:fld>
            <a:endParaRPr lang="en-US" dirty="0"/>
          </a:p>
        </p:txBody>
      </p:sp>
      <p:sp>
        <p:nvSpPr>
          <p:cNvPr id="6" name="Footer Placeholder 5"/>
          <p:cNvSpPr>
            <a:spLocks noGrp="1"/>
          </p:cNvSpPr>
          <p:nvPr>
            <p:ph type="ftr" sz="quarter" idx="11"/>
          </p:nvPr>
        </p:nvSpPr>
        <p:spPr/>
        <p:txBody>
          <a:bodyPr/>
          <a:lstStyle/>
          <a:p>
            <a:r>
              <a:rPr lang="en-US" dirty="0" smtClean="0"/>
              <a:t>www.PaulFalconeHR.com </a:t>
            </a:r>
            <a:endParaRPr lang="en-US" dirty="0"/>
          </a:p>
        </p:txBody>
      </p:sp>
      <p:sp>
        <p:nvSpPr>
          <p:cNvPr id="7" name="Slide Number Placeholder 6"/>
          <p:cNvSpPr>
            <a:spLocks noGrp="1"/>
          </p:cNvSpPr>
          <p:nvPr>
            <p:ph type="sldNum" sz="quarter" idx="12"/>
          </p:nvPr>
        </p:nvSpPr>
        <p:spPr/>
        <p:txBody>
          <a:bodyPr/>
          <a:lstStyle/>
          <a:p>
            <a:fld id="{D5B3B9CB-F394-8846-8D11-443DA7457F6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2BAE83-1256-3F4A-B991-0B3C80EFD662}" type="datetime1">
              <a:rPr lang="en-US" smtClean="0"/>
              <a:t>8/3/14</a:t>
            </a:fld>
            <a:endParaRPr lang="en-US" dirty="0"/>
          </a:p>
        </p:txBody>
      </p:sp>
      <p:sp>
        <p:nvSpPr>
          <p:cNvPr id="6" name="Footer Placeholder 5"/>
          <p:cNvSpPr>
            <a:spLocks noGrp="1"/>
          </p:cNvSpPr>
          <p:nvPr>
            <p:ph type="ftr" sz="quarter" idx="11"/>
          </p:nvPr>
        </p:nvSpPr>
        <p:spPr/>
        <p:txBody>
          <a:bodyPr/>
          <a:lstStyle/>
          <a:p>
            <a:r>
              <a:rPr lang="en-US" dirty="0" smtClean="0"/>
              <a:t>www.PaulFalconeHR.com </a:t>
            </a: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5B3B9CB-F394-8846-8D11-443DA7457F6A}"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5AD7587-0DDE-664B-809C-A15CB1DBDAFE}" type="datetime1">
              <a:rPr lang="en-US" smtClean="0"/>
              <a:t>8/3/14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dirty="0" smtClean="0"/>
              <a:t>www.PaulFalconeHR.com </a:t>
            </a: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B3B9CB-F394-8846-8D11-443DA7457F6A}"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aulFalconeHR.com" TargetMode="External"/><Relationship Id="rId3" Type="http://schemas.openxmlformats.org/officeDocument/2006/relationships/hyperlink" Target="mailto:Paul@PaulFalconeHR.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aulFalconeHR.com"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fairlabor.org" TargetMode="Externa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unglobalcompact.org"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lassdoor.com"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aulFalconeHR.com" TargetMode="External"/><Relationship Id="rId3" Type="http://schemas.openxmlformats.org/officeDocument/2006/relationships/hyperlink" Target="mailto:Paul@PaulFalconeHR.co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sz="4000" b="1" dirty="0" smtClean="0">
                <a:solidFill>
                  <a:srgbClr val="FF0000"/>
                </a:solidFill>
              </a:rPr>
              <a:t>Ethics for Human Resources Professionals</a:t>
            </a:r>
          </a:p>
          <a:p>
            <a:pPr>
              <a:buNone/>
            </a:pPr>
            <a:endParaRPr lang="en-US" sz="2800" b="1" dirty="0" smtClean="0"/>
          </a:p>
          <a:p>
            <a:pPr>
              <a:buNone/>
            </a:pPr>
            <a:endParaRPr lang="en-US" sz="2800" b="1" dirty="0" smtClean="0"/>
          </a:p>
          <a:p>
            <a:pPr algn="r">
              <a:buNone/>
            </a:pPr>
            <a:r>
              <a:rPr lang="en-US" sz="2800" dirty="0" smtClean="0">
                <a:ea typeface="ＭＳ Ｐゴシック" pitchFamily="-103" charset="-128"/>
                <a:cs typeface="ＭＳ Ｐゴシック" pitchFamily="-103" charset="-128"/>
                <a:hlinkClick r:id="rId2"/>
              </a:rPr>
              <a:t>www.PaulFalconeHR.com</a:t>
            </a:r>
            <a:r>
              <a:rPr lang="en-US" sz="2800" dirty="0" smtClean="0">
                <a:ea typeface="ＭＳ Ｐゴシック" pitchFamily="-103" charset="-128"/>
                <a:cs typeface="ＭＳ Ｐゴシック" pitchFamily="-103" charset="-128"/>
              </a:rPr>
              <a:t> </a:t>
            </a:r>
          </a:p>
          <a:p>
            <a:pPr algn="r">
              <a:buNone/>
            </a:pPr>
            <a:r>
              <a:rPr lang="en-US" sz="2800" dirty="0" smtClean="0">
                <a:ea typeface="ＭＳ Ｐゴシック" pitchFamily="-103" charset="-128"/>
                <a:cs typeface="ＭＳ Ｐゴシック" pitchFamily="-103" charset="-128"/>
                <a:hlinkClick r:id="rId3"/>
              </a:rPr>
              <a:t>Paul@PaulFalconeHR.com</a:t>
            </a:r>
            <a:r>
              <a:rPr lang="en-US" sz="2800" dirty="0" smtClean="0">
                <a:ea typeface="ＭＳ Ｐゴシック" pitchFamily="-103" charset="-128"/>
                <a:cs typeface="ＭＳ Ｐゴシック" pitchFamily="-103" charset="-128"/>
              </a:rPr>
              <a:t> </a:t>
            </a:r>
          </a:p>
          <a:p>
            <a:pPr>
              <a:buNone/>
            </a:pPr>
            <a:endParaRPr lang="en-US" sz="2800" b="1" dirty="0" smtClean="0"/>
          </a:p>
          <a:p>
            <a:pPr>
              <a:buNone/>
            </a:pPr>
            <a:endParaRPr lang="en-US" sz="2800" b="1" dirty="0" smtClean="0"/>
          </a:p>
          <a:p>
            <a:pPr>
              <a:buNone/>
            </a:pPr>
            <a:endParaRPr lang="en-US" sz="2800" b="1"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Guidelines (cont.)</a:t>
            </a:r>
            <a:endParaRPr lang="en-US" dirty="0"/>
          </a:p>
        </p:txBody>
      </p:sp>
      <p:sp>
        <p:nvSpPr>
          <p:cNvPr id="3" name="Content Placeholder 2"/>
          <p:cNvSpPr>
            <a:spLocks noGrp="1"/>
          </p:cNvSpPr>
          <p:nvPr>
            <p:ph idx="1"/>
          </p:nvPr>
        </p:nvSpPr>
        <p:spPr/>
        <p:txBody>
          <a:bodyPr/>
          <a:lstStyle/>
          <a:p>
            <a:endParaRPr lang="en-US" dirty="0" smtClean="0">
              <a:solidFill>
                <a:srgbClr val="FF0000"/>
              </a:solidFill>
            </a:endParaRPr>
          </a:p>
          <a:p>
            <a:r>
              <a:rPr lang="en-US" dirty="0" smtClean="0">
                <a:solidFill>
                  <a:srgbClr val="FF0000"/>
                </a:solidFill>
              </a:rPr>
              <a:t>Disparate Treatment</a:t>
            </a:r>
            <a:r>
              <a:rPr lang="en-US" dirty="0" smtClean="0"/>
              <a:t>:  intentional discrimination </a:t>
            </a:r>
          </a:p>
          <a:p>
            <a:endParaRPr lang="en-US" dirty="0" smtClean="0">
              <a:solidFill>
                <a:srgbClr val="FF0000"/>
              </a:solidFill>
            </a:endParaRPr>
          </a:p>
          <a:p>
            <a:r>
              <a:rPr lang="en-US" dirty="0" smtClean="0">
                <a:solidFill>
                  <a:srgbClr val="FF0000"/>
                </a:solidFill>
              </a:rPr>
              <a:t>Disparate (Adverse) Impact</a:t>
            </a:r>
            <a:r>
              <a:rPr lang="en-US" dirty="0" smtClean="0"/>
              <a:t>: a policy, neutral on its face and even-handedly applied, nevertheless has a disproportionate adverse effect on a protected group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10</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Brief History of Ethics </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The </a:t>
            </a:r>
            <a:r>
              <a:rPr lang="en-US" dirty="0" smtClean="0"/>
              <a:t>study of ethics involves two basic questions:</a:t>
            </a:r>
            <a:r>
              <a:rPr lang="en-US" dirty="0" smtClean="0"/>
              <a:t> </a:t>
            </a:r>
          </a:p>
          <a:p>
            <a:pPr>
              <a:buNone/>
            </a:pPr>
            <a:endParaRPr lang="en-US" dirty="0" smtClean="0"/>
          </a:p>
          <a:p>
            <a:pPr marL="457200" indent="-457200">
              <a:buFont typeface="+mj-lt"/>
              <a:buAutoNum type="arabicPeriod"/>
            </a:pPr>
            <a:r>
              <a:rPr lang="en-US" dirty="0" smtClean="0"/>
              <a:t>What is the right thing to do</a:t>
            </a:r>
            <a:r>
              <a:rPr lang="en-US" dirty="0" smtClean="0"/>
              <a:t>?</a:t>
            </a:r>
          </a:p>
          <a:p>
            <a:pPr marL="457200" indent="-457200">
              <a:buFont typeface="+mj-lt"/>
              <a:buAutoNum type="arabicPeriod"/>
            </a:pPr>
            <a:endParaRPr lang="en-US" dirty="0" smtClean="0"/>
          </a:p>
          <a:p>
            <a:pPr marL="457200" indent="-457200">
              <a:buFont typeface="+mj-lt"/>
              <a:buAutoNum type="arabicPeriod"/>
            </a:pPr>
            <a:r>
              <a:rPr lang="en-US" dirty="0" smtClean="0"/>
              <a:t>Why should you do the right thing?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History (cont.)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Ethicists have come up with three main approaches to how people should conduct their lives:</a:t>
            </a:r>
          </a:p>
          <a:p>
            <a:pPr>
              <a:buNone/>
            </a:pPr>
            <a:endParaRPr lang="en-US" dirty="0" smtClean="0"/>
          </a:p>
          <a:p>
            <a:pPr marL="457200" indent="-457200">
              <a:buFont typeface="+mj-lt"/>
              <a:buAutoNum type="arabicPeriod"/>
            </a:pPr>
            <a:r>
              <a:rPr lang="en-US" dirty="0" smtClean="0"/>
              <a:t>Develop </a:t>
            </a:r>
            <a:r>
              <a:rPr lang="en-US" b="1" i="1" dirty="0" smtClean="0"/>
              <a:t>character </a:t>
            </a:r>
            <a:r>
              <a:rPr lang="en-US" dirty="0" smtClean="0"/>
              <a:t>traits that allow you to live a good and ethical </a:t>
            </a:r>
            <a:r>
              <a:rPr lang="en-US" dirty="0" smtClean="0"/>
              <a:t>life</a:t>
            </a:r>
          </a:p>
          <a:p>
            <a:pPr marL="457200" indent="-457200">
              <a:buFont typeface="+mj-lt"/>
              <a:buAutoNum type="arabicPeriod"/>
            </a:pPr>
            <a:endParaRPr lang="en-US" dirty="0" smtClean="0"/>
          </a:p>
          <a:p>
            <a:pPr marL="457200" indent="-457200">
              <a:buFont typeface="+mj-lt"/>
              <a:buAutoNum type="arabicPeriod"/>
            </a:pPr>
            <a:r>
              <a:rPr lang="en-US" dirty="0" smtClean="0"/>
              <a:t>Focus on your </a:t>
            </a:r>
            <a:r>
              <a:rPr lang="en-US" b="1" i="1" dirty="0" smtClean="0"/>
              <a:t>duties </a:t>
            </a:r>
            <a:r>
              <a:rPr lang="en-US" dirty="0" smtClean="0"/>
              <a:t>to yourself, others, and society in general</a:t>
            </a:r>
            <a:r>
              <a:rPr lang="en-US" dirty="0" smtClean="0"/>
              <a:t> </a:t>
            </a:r>
          </a:p>
          <a:p>
            <a:pPr marL="457200" indent="-457200">
              <a:buFont typeface="+mj-lt"/>
              <a:buAutoNum type="arabicPeriod"/>
            </a:pPr>
            <a:endParaRPr lang="en-US" dirty="0" smtClean="0"/>
          </a:p>
          <a:p>
            <a:pPr marL="457200" indent="-457200">
              <a:buFont typeface="+mj-lt"/>
              <a:buAutoNum type="arabicPeriod"/>
            </a:pPr>
            <a:r>
              <a:rPr lang="en-US" dirty="0" smtClean="0"/>
              <a:t>Look to the </a:t>
            </a:r>
            <a:r>
              <a:rPr lang="en-US" b="1" i="1" dirty="0" smtClean="0"/>
              <a:t>consequences </a:t>
            </a:r>
            <a:r>
              <a:rPr lang="en-US" dirty="0" smtClean="0"/>
              <a:t>of your actions and how those consequences affect you and others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History (cont.)</a:t>
            </a:r>
            <a:endParaRPr lang="en-US" dirty="0"/>
          </a:p>
        </p:txBody>
      </p:sp>
      <p:sp>
        <p:nvSpPr>
          <p:cNvPr id="3" name="Content Placeholder 2"/>
          <p:cNvSpPr>
            <a:spLocks noGrp="1"/>
          </p:cNvSpPr>
          <p:nvPr>
            <p:ph idx="1"/>
          </p:nvPr>
        </p:nvSpPr>
        <p:spPr/>
        <p:txBody>
          <a:bodyPr>
            <a:normAutofit fontScale="85000" lnSpcReduction="20000"/>
          </a:bodyPr>
          <a:lstStyle/>
          <a:p>
            <a:endParaRPr lang="en-US" b="1" dirty="0" smtClean="0"/>
          </a:p>
          <a:p>
            <a:r>
              <a:rPr lang="en-US" b="1" dirty="0" smtClean="0"/>
              <a:t>Meta</a:t>
            </a:r>
            <a:r>
              <a:rPr lang="en-US" b="1" dirty="0" smtClean="0"/>
              <a:t>-ethics </a:t>
            </a:r>
            <a:r>
              <a:rPr lang="en-US" dirty="0" smtClean="0"/>
              <a:t>attempt </a:t>
            </a:r>
            <a:r>
              <a:rPr lang="en-US" dirty="0" smtClean="0"/>
              <a:t>to describe the nature of good and bad and right and </a:t>
            </a:r>
            <a:r>
              <a:rPr lang="en-US" dirty="0" smtClean="0"/>
              <a:t>wrong</a:t>
            </a:r>
          </a:p>
          <a:p>
            <a:endParaRPr lang="en-US" dirty="0" smtClean="0"/>
          </a:p>
          <a:p>
            <a:r>
              <a:rPr lang="en-US" b="1" dirty="0" smtClean="0"/>
              <a:t>Descriptive ethics </a:t>
            </a:r>
            <a:r>
              <a:rPr lang="en-US" dirty="0" smtClean="0"/>
              <a:t>(AKA comparative ethics) study what different people believe is right and </a:t>
            </a:r>
            <a:r>
              <a:rPr lang="en-US" dirty="0" smtClean="0"/>
              <a:t>good</a:t>
            </a:r>
          </a:p>
          <a:p>
            <a:endParaRPr lang="en-US" dirty="0" smtClean="0"/>
          </a:p>
          <a:p>
            <a:r>
              <a:rPr lang="en-US" b="1" dirty="0" smtClean="0"/>
              <a:t>Normative ethics </a:t>
            </a:r>
            <a:r>
              <a:rPr lang="en-US" dirty="0" smtClean="0"/>
              <a:t>focus on what people should do to live a moral </a:t>
            </a:r>
            <a:r>
              <a:rPr lang="en-US" dirty="0" smtClean="0"/>
              <a:t>life</a:t>
            </a:r>
          </a:p>
          <a:p>
            <a:endParaRPr lang="en-US" dirty="0" smtClean="0"/>
          </a:p>
          <a:p>
            <a:r>
              <a:rPr lang="en-US" b="1" dirty="0" smtClean="0"/>
              <a:t>Virtue ethics </a:t>
            </a:r>
            <a:r>
              <a:rPr lang="en-US" dirty="0" smtClean="0"/>
              <a:t>focus on character education, which is the act of training people to develop virtuous habits like truthfulness, fairness, and integrity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History (cont.)</a:t>
            </a:r>
            <a:endParaRPr lang="en-US" dirty="0"/>
          </a:p>
        </p:txBody>
      </p:sp>
      <p:sp>
        <p:nvSpPr>
          <p:cNvPr id="3" name="Content Placeholder 2"/>
          <p:cNvSpPr>
            <a:spLocks noGrp="1"/>
          </p:cNvSpPr>
          <p:nvPr>
            <p:ph idx="1"/>
          </p:nvPr>
        </p:nvSpPr>
        <p:spPr/>
        <p:txBody>
          <a:bodyPr>
            <a:normAutofit/>
          </a:bodyPr>
          <a:lstStyle/>
          <a:p>
            <a:r>
              <a:rPr lang="en-US" b="1" dirty="0" smtClean="0"/>
              <a:t>Aristotelian values </a:t>
            </a:r>
            <a:r>
              <a:rPr lang="en-US" dirty="0" smtClean="0"/>
              <a:t>include: generosity, temperance, modesty, and greatness of soul.  Virtues are states of character, but they only become true character through constant exercise. </a:t>
            </a:r>
          </a:p>
          <a:p>
            <a:endParaRPr lang="en-US" dirty="0" smtClean="0"/>
          </a:p>
          <a:p>
            <a:r>
              <a:rPr lang="en-US" b="1" dirty="0" smtClean="0"/>
              <a:t>Immanuel Kant’s “categorical imperative”</a:t>
            </a:r>
            <a:r>
              <a:rPr lang="en-US" dirty="0" smtClean="0"/>
              <a:t> follows one overarching commandment from which all duties and obligations are derived. Kant’s “</a:t>
            </a:r>
            <a:r>
              <a:rPr lang="en-US" b="1" dirty="0" smtClean="0"/>
              <a:t>moral universalism</a:t>
            </a:r>
            <a:r>
              <a:rPr lang="en-US" dirty="0" smtClean="0"/>
              <a:t>” posits that some actions are always right or wrong.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History (cont.)</a:t>
            </a:r>
            <a:endParaRPr lang="en-US" dirty="0"/>
          </a:p>
        </p:txBody>
      </p:sp>
      <p:sp>
        <p:nvSpPr>
          <p:cNvPr id="3" name="Content Placeholder 2"/>
          <p:cNvSpPr>
            <a:spLocks noGrp="1"/>
          </p:cNvSpPr>
          <p:nvPr>
            <p:ph idx="1"/>
          </p:nvPr>
        </p:nvSpPr>
        <p:spPr/>
        <p:txBody>
          <a:bodyPr>
            <a:normAutofit/>
          </a:bodyPr>
          <a:lstStyle/>
          <a:p>
            <a:r>
              <a:rPr lang="en-US" dirty="0" smtClean="0"/>
              <a:t>Thomas Hobbes’ 17</a:t>
            </a:r>
            <a:r>
              <a:rPr lang="en-US" baseline="30000" dirty="0" smtClean="0"/>
              <a:t>th</a:t>
            </a:r>
            <a:r>
              <a:rPr lang="en-US" dirty="0" smtClean="0"/>
              <a:t> century “</a:t>
            </a:r>
            <a:r>
              <a:rPr lang="en-US" b="1" dirty="0" smtClean="0"/>
              <a:t>social contract theory</a:t>
            </a:r>
            <a:r>
              <a:rPr lang="en-US" dirty="0" smtClean="0"/>
              <a:t>” states the individuals and groups willingly trade some of their freedoms in exchange for a government or society that can protect their individual and collective interests</a:t>
            </a:r>
          </a:p>
          <a:p>
            <a:endParaRPr lang="en-US" dirty="0" smtClean="0"/>
          </a:p>
          <a:p>
            <a:r>
              <a:rPr lang="en-US" b="1" dirty="0" smtClean="0"/>
              <a:t>Natural rights theorists </a:t>
            </a:r>
            <a:r>
              <a:rPr lang="en-US" dirty="0" smtClean="0"/>
              <a:t>accept John Locke’s contention that all citizens have a natural right to life, liberty, and the acquisition of property</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History (cont.)</a:t>
            </a:r>
            <a:endParaRPr lang="en-US" dirty="0"/>
          </a:p>
        </p:txBody>
      </p:sp>
      <p:sp>
        <p:nvSpPr>
          <p:cNvPr id="3" name="Content Placeholder 2"/>
          <p:cNvSpPr>
            <a:spLocks noGrp="1"/>
          </p:cNvSpPr>
          <p:nvPr>
            <p:ph idx="1"/>
          </p:nvPr>
        </p:nvSpPr>
        <p:spPr/>
        <p:txBody>
          <a:bodyPr>
            <a:normAutofit lnSpcReduction="10000"/>
          </a:bodyPr>
          <a:lstStyle/>
          <a:p>
            <a:r>
              <a:rPr lang="en-US" b="1" dirty="0" smtClean="0"/>
              <a:t>Consequential ethics </a:t>
            </a:r>
            <a:r>
              <a:rPr lang="en-US" dirty="0" smtClean="0"/>
              <a:t>state that people should act in ways that result in the best consequences.  Acts themselves aren’t good or bad; they’re only deemed good or bad by what happens because of them.  Does the end justify the means?</a:t>
            </a:r>
            <a:r>
              <a:rPr lang="en-US" dirty="0" smtClean="0"/>
              <a:t> </a:t>
            </a:r>
          </a:p>
          <a:p>
            <a:endParaRPr lang="en-US" dirty="0" smtClean="0"/>
          </a:p>
          <a:p>
            <a:r>
              <a:rPr lang="en-US" b="1" dirty="0" smtClean="0"/>
              <a:t>Hedonism </a:t>
            </a:r>
            <a:r>
              <a:rPr lang="en-US" dirty="0" smtClean="0"/>
              <a:t>states the pleasure is the only thing that’s inherently good.</a:t>
            </a:r>
            <a:r>
              <a:rPr lang="en-US" dirty="0" smtClean="0"/>
              <a:t> </a:t>
            </a:r>
          </a:p>
          <a:p>
            <a:endParaRPr lang="en-US" dirty="0" smtClean="0"/>
          </a:p>
          <a:p>
            <a:r>
              <a:rPr lang="en-US" b="1" dirty="0" smtClean="0"/>
              <a:t>Utilitarianism </a:t>
            </a:r>
            <a:r>
              <a:rPr lang="en-US" dirty="0" smtClean="0"/>
              <a:t>is commonly defined as the greatest good for the greatest number.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History (cont.)</a:t>
            </a:r>
            <a:endParaRPr lang="en-US" dirty="0"/>
          </a:p>
        </p:txBody>
      </p:sp>
      <p:sp>
        <p:nvSpPr>
          <p:cNvPr id="3" name="Content Placeholder 2"/>
          <p:cNvSpPr>
            <a:spLocks noGrp="1"/>
          </p:cNvSpPr>
          <p:nvPr>
            <p:ph idx="1"/>
          </p:nvPr>
        </p:nvSpPr>
        <p:spPr/>
        <p:txBody>
          <a:bodyPr>
            <a:normAutofit/>
          </a:bodyPr>
          <a:lstStyle/>
          <a:p>
            <a:r>
              <a:rPr lang="en-US" b="1" dirty="0" smtClean="0"/>
              <a:t>Situational ethics</a:t>
            </a:r>
            <a:r>
              <a:rPr lang="en-US" dirty="0" smtClean="0"/>
              <a:t>, developed by Episcopal priest Joseph Fletcher in the the 1960s, emphasizes the overriding importance of </a:t>
            </a:r>
            <a:r>
              <a:rPr lang="en-US" i="1" dirty="0" smtClean="0"/>
              <a:t>agape</a:t>
            </a:r>
            <a:r>
              <a:rPr lang="en-US" dirty="0" smtClean="0"/>
              <a:t>, or absolute, unchanging, and unconditional love for all people . . . </a:t>
            </a:r>
          </a:p>
          <a:p>
            <a:endParaRPr lang="en-US" dirty="0" smtClean="0"/>
          </a:p>
          <a:p>
            <a:r>
              <a:rPr lang="en-US" dirty="0" smtClean="0"/>
              <a:t>Situational ethics come into play only when the circumstances are so extreme that following conventional moral principles would lead to a bad outcome (i.e., the morality of any action is </a:t>
            </a:r>
            <a:r>
              <a:rPr lang="en-US" i="1" dirty="0" smtClean="0"/>
              <a:t>always </a:t>
            </a:r>
            <a:r>
              <a:rPr lang="en-US" dirty="0" smtClean="0"/>
              <a:t>determined by the circumstances).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Short Overview of U.S. Employment Law </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The </a:t>
            </a:r>
            <a:r>
              <a:rPr lang="en-US" dirty="0" smtClean="0"/>
              <a:t>“</a:t>
            </a:r>
            <a:r>
              <a:rPr lang="en-US" b="1" dirty="0" smtClean="0"/>
              <a:t>Job as Property Doctrine</a:t>
            </a:r>
            <a:r>
              <a:rPr lang="en-US" dirty="0" smtClean="0"/>
              <a:t>” – the right to work is fundamental to American citizens that it shouldn’t be taken away without </a:t>
            </a:r>
            <a:r>
              <a:rPr lang="en-US" i="1" dirty="0" smtClean="0">
                <a:solidFill>
                  <a:srgbClr val="FF0000"/>
                </a:solidFill>
              </a:rPr>
              <a:t>workplace due process </a:t>
            </a:r>
            <a:r>
              <a:rPr lang="en-US" dirty="0" smtClean="0"/>
              <a:t>as accorded under the 14</a:t>
            </a:r>
            <a:r>
              <a:rPr lang="en-US" baseline="30000" dirty="0" smtClean="0"/>
              <a:t>th</a:t>
            </a:r>
            <a:r>
              <a:rPr lang="en-US" dirty="0" smtClean="0"/>
              <a:t> Amendment to the </a:t>
            </a:r>
            <a:r>
              <a:rPr lang="en-US" dirty="0" smtClean="0"/>
              <a:t>Constitution</a:t>
            </a:r>
          </a:p>
          <a:p>
            <a:pPr>
              <a:buNone/>
            </a:pPr>
            <a:r>
              <a:rPr lang="en-US" dirty="0" smtClean="0"/>
              <a:t> </a:t>
            </a:r>
            <a:endParaRPr lang="en-US" dirty="0" smtClean="0"/>
          </a:p>
          <a:p>
            <a:r>
              <a:rPr lang="en-US" u="sng" dirty="0" smtClean="0"/>
              <a:t>Standard</a:t>
            </a:r>
            <a:r>
              <a:rPr lang="en-US" dirty="0" smtClean="0"/>
              <a:t>:  “Termination for Just Cause Only” </a:t>
            </a:r>
            <a:endParaRPr lang="en-US" dirty="0" smtClean="0"/>
          </a:p>
          <a:p>
            <a:endParaRPr lang="en-US" dirty="0" smtClean="0"/>
          </a:p>
          <a:p>
            <a:r>
              <a:rPr lang="en-US" dirty="0" smtClean="0"/>
              <a:t>“</a:t>
            </a:r>
            <a:r>
              <a:rPr lang="en-US" dirty="0" smtClean="0"/>
              <a:t>Workplace due process” typically comes in the form of </a:t>
            </a:r>
            <a:r>
              <a:rPr lang="en-US" b="1" dirty="0" smtClean="0"/>
              <a:t>progressive discipline</a:t>
            </a:r>
            <a:r>
              <a:rPr lang="en-US" dirty="0" smtClean="0"/>
              <a:t> (i.e., documented corrective action) </a:t>
            </a:r>
            <a:r>
              <a:rPr lang="en-US" b="1" dirty="0" smtClean="0"/>
              <a:t>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18</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Progressive Discipline </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Before </a:t>
            </a:r>
            <a:r>
              <a:rPr lang="en-US" dirty="0" smtClean="0"/>
              <a:t>any worker loses </a:t>
            </a:r>
            <a:r>
              <a:rPr lang="en-US" dirty="0" smtClean="0"/>
              <a:t>her </a:t>
            </a:r>
            <a:r>
              <a:rPr lang="en-US" dirty="0" smtClean="0"/>
              <a:t>job,</a:t>
            </a:r>
            <a:r>
              <a:rPr lang="en-US" dirty="0" smtClean="0"/>
              <a:t> she </a:t>
            </a:r>
            <a:r>
              <a:rPr lang="en-US" dirty="0" smtClean="0"/>
              <a:t>has the right </a:t>
            </a:r>
            <a:r>
              <a:rPr lang="en-US" dirty="0" smtClean="0"/>
              <a:t>to: </a:t>
            </a:r>
          </a:p>
          <a:p>
            <a:pPr>
              <a:buNone/>
            </a:pPr>
            <a:endParaRPr lang="en-US" dirty="0" smtClean="0"/>
          </a:p>
          <a:p>
            <a:pPr marL="457200" indent="-457200">
              <a:buFont typeface="+mj-lt"/>
              <a:buAutoNum type="arabicPeriod"/>
            </a:pPr>
            <a:r>
              <a:rPr lang="en-US" dirty="0" smtClean="0"/>
              <a:t>Know the nature of the problem</a:t>
            </a:r>
          </a:p>
          <a:p>
            <a:pPr marL="457200" indent="-457200">
              <a:buFont typeface="+mj-lt"/>
              <a:buAutoNum type="arabicPeriod"/>
            </a:pPr>
            <a:r>
              <a:rPr lang="en-US" dirty="0" smtClean="0"/>
              <a:t>Know what</a:t>
            </a:r>
            <a:r>
              <a:rPr lang="en-US" dirty="0" smtClean="0"/>
              <a:t> she </a:t>
            </a:r>
            <a:r>
              <a:rPr lang="en-US" dirty="0" smtClean="0"/>
              <a:t>needs to do in order to fix the problem (i.e., company expectations) </a:t>
            </a:r>
          </a:p>
          <a:p>
            <a:pPr marL="457200" indent="-457200">
              <a:buFont typeface="+mj-lt"/>
              <a:buAutoNum type="arabicPeriod"/>
            </a:pPr>
            <a:r>
              <a:rPr lang="en-US" dirty="0" smtClean="0"/>
              <a:t>Be given a reasonable amount of time in which to fix the problem </a:t>
            </a:r>
          </a:p>
          <a:p>
            <a:pPr marL="457200" indent="-457200">
              <a:buFont typeface="+mj-lt"/>
              <a:buAutoNum type="arabicPeriod"/>
            </a:pPr>
            <a:r>
              <a:rPr lang="en-US" dirty="0" smtClean="0"/>
              <a:t>Understand the consequences of inaction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19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Introduction </a:t>
            </a:r>
            <a:r>
              <a:rPr lang="en-US" dirty="0" smtClean="0"/>
              <a:t>to business ethics in the workplace: employment history and ethics theory, the Sarbanes Oxley Act, and corporate governance standards	</a:t>
            </a:r>
            <a:endParaRPr lang="en-US" dirty="0" smtClean="0"/>
          </a:p>
          <a:p>
            <a:pPr>
              <a:buNone/>
            </a:pPr>
            <a:endParaRPr lang="en-US" dirty="0" smtClean="0"/>
          </a:p>
          <a:p>
            <a:pPr>
              <a:buNone/>
            </a:pPr>
            <a:r>
              <a:rPr lang="en-US" dirty="0" smtClean="0"/>
              <a:t>Employment </a:t>
            </a:r>
            <a:r>
              <a:rPr lang="en-US" dirty="0" smtClean="0"/>
              <a:t>laws, company policies, codes of conduct, and past practices: guidelines for ethical business decision-making	</a:t>
            </a:r>
            <a:endParaRPr lang="en-US" dirty="0" smtClean="0"/>
          </a:p>
          <a:p>
            <a:pPr>
              <a:buNone/>
            </a:pPr>
            <a:r>
              <a:rPr lang="en-US" dirty="0" smtClean="0"/>
              <a:t>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1930’s Employment-at-Will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Great Depression threatened the very existence of capitalism, and Congress passed a series of laws that were intended to keep companies in business at all </a:t>
            </a:r>
            <a:r>
              <a:rPr lang="en-US" dirty="0" smtClean="0"/>
              <a:t>costs</a:t>
            </a:r>
          </a:p>
          <a:p>
            <a:endParaRPr lang="en-US" dirty="0" smtClean="0"/>
          </a:p>
          <a:p>
            <a:r>
              <a:rPr lang="en-US" dirty="0" smtClean="0"/>
              <a:t>The worker’s right to due process was replaced by the employer’s right to terminate at </a:t>
            </a:r>
            <a:r>
              <a:rPr lang="en-US" dirty="0" smtClean="0"/>
              <a:t>whim</a:t>
            </a:r>
          </a:p>
          <a:p>
            <a:pPr>
              <a:buNone/>
            </a:pPr>
            <a:r>
              <a:rPr lang="en-US" dirty="0" smtClean="0"/>
              <a:t> </a:t>
            </a:r>
            <a:endParaRPr lang="en-US" dirty="0" smtClean="0"/>
          </a:p>
          <a:p>
            <a:r>
              <a:rPr lang="en-US" dirty="0" smtClean="0"/>
              <a:t>From the 1930s to the 1970s, the United States witnessed its greatest growth in unionization as a </a:t>
            </a:r>
            <a:r>
              <a:rPr lang="en-US" dirty="0" smtClean="0"/>
              <a:t>result because union workers are not “at will” and are typically held to a “for cause” standard under the collective bargaining agreement</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20</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Joining a Union</a:t>
            </a:r>
            <a:endParaRPr lang="en-US" dirty="0"/>
          </a:p>
        </p:txBody>
      </p:sp>
      <p:sp>
        <p:nvSpPr>
          <p:cNvPr id="3" name="Content Placeholder 2"/>
          <p:cNvSpPr>
            <a:spLocks noGrp="1"/>
          </p:cNvSpPr>
          <p:nvPr>
            <p:ph idx="1"/>
          </p:nvPr>
        </p:nvSpPr>
        <p:spPr/>
        <p:txBody>
          <a:bodyPr>
            <a:normAutofit/>
          </a:bodyPr>
          <a:lstStyle/>
          <a:p>
            <a:r>
              <a:rPr lang="en-US" sz="3200" u="sng" dirty="0" smtClean="0"/>
              <a:t>#2 Reason</a:t>
            </a:r>
            <a:r>
              <a:rPr lang="en-US" dirty="0" smtClean="0"/>
              <a:t>:  The right to collectively bargain for wages and benefits and enjoy greater job security </a:t>
            </a:r>
          </a:p>
          <a:p>
            <a:endParaRPr lang="en-US" dirty="0" smtClean="0"/>
          </a:p>
          <a:p>
            <a:r>
              <a:rPr lang="en-US" sz="3200" u="sng" dirty="0" smtClean="0"/>
              <a:t>#1 Reason</a:t>
            </a:r>
            <a:r>
              <a:rPr lang="en-US" dirty="0" smtClean="0"/>
              <a:t>:  “If you join our union and pay your union dues, we won’t let companies terminate you at whim.  Our collective bargaining agreement will guarantee that you’re accorded workplace due process in the form of progressive discipline, and you’ll gain control of your future back.”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California Court in 1980</a:t>
            </a:r>
            <a:endParaRPr lang="en-US" dirty="0"/>
          </a:p>
        </p:txBody>
      </p:sp>
      <p:sp>
        <p:nvSpPr>
          <p:cNvPr id="3" name="Content Placeholder 2"/>
          <p:cNvSpPr>
            <a:spLocks noGrp="1"/>
          </p:cNvSpPr>
          <p:nvPr>
            <p:ph idx="1"/>
          </p:nvPr>
        </p:nvSpPr>
        <p:spPr/>
        <p:txBody>
          <a:bodyPr>
            <a:normAutofit/>
          </a:bodyPr>
          <a:lstStyle/>
          <a:p>
            <a:pPr algn="ctr">
              <a:buNone/>
            </a:pPr>
            <a:r>
              <a:rPr lang="en-US" sz="2800" dirty="0" smtClean="0"/>
              <a:t>Tameny vs. Arco Oil (June 2, 1980) </a:t>
            </a:r>
          </a:p>
          <a:p>
            <a:r>
              <a:rPr lang="en-US" dirty="0" smtClean="0"/>
              <a:t>15-year employee was fired for refusing to engage in unlawful activities (“price fixing”) on employer’s behalf </a:t>
            </a:r>
          </a:p>
          <a:p>
            <a:r>
              <a:rPr lang="en-US" dirty="0" smtClean="0"/>
              <a:t>CA Supreme Court Justice Rose Byrd ruled, “We won’t countenance firing a long-term employee, even </a:t>
            </a:r>
            <a:r>
              <a:rPr lang="en-US" dirty="0" smtClean="0"/>
              <a:t>if </a:t>
            </a:r>
            <a:r>
              <a:rPr lang="en-US" dirty="0" smtClean="0"/>
              <a:t>at will, for reasons that violate public policy.” </a:t>
            </a:r>
          </a:p>
          <a:p>
            <a:r>
              <a:rPr lang="en-US" dirty="0" smtClean="0"/>
              <a:t>The public policy exception was born. </a:t>
            </a:r>
          </a:p>
          <a:p>
            <a:r>
              <a:rPr lang="en-US" u="sng" dirty="0" smtClean="0">
                <a:solidFill>
                  <a:srgbClr val="FF0000"/>
                </a:solidFill>
              </a:rPr>
              <a:t>Tort law </a:t>
            </a:r>
            <a:r>
              <a:rPr lang="en-US" dirty="0" smtClean="0"/>
              <a:t>became part of legal landscape in CA.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Limitations on Employment at Will </a:t>
            </a:r>
            <a:endParaRPr lang="en-US" dirty="0"/>
          </a:p>
        </p:txBody>
      </p:sp>
      <p:sp>
        <p:nvSpPr>
          <p:cNvPr id="3" name="Content Placeholder 2"/>
          <p:cNvSpPr>
            <a:spLocks noGrp="1"/>
          </p:cNvSpPr>
          <p:nvPr>
            <p:ph idx="1"/>
          </p:nvPr>
        </p:nvSpPr>
        <p:spPr/>
        <p:txBody>
          <a:bodyPr>
            <a:normAutofit lnSpcReduction="10000"/>
          </a:bodyPr>
          <a:lstStyle/>
          <a:p>
            <a:pPr>
              <a:buNone/>
            </a:pPr>
            <a:endParaRPr lang="en-US" dirty="0" smtClean="0"/>
          </a:p>
          <a:p>
            <a:pPr>
              <a:buNone/>
            </a:pPr>
            <a:r>
              <a:rPr lang="en-US" dirty="0" smtClean="0"/>
              <a:t>Exceptions </a:t>
            </a:r>
            <a:r>
              <a:rPr lang="en-US" dirty="0" smtClean="0"/>
              <a:t>to employment-at-will include . . </a:t>
            </a:r>
            <a:r>
              <a:rPr lang="en-US" dirty="0" smtClean="0"/>
              <a:t>.</a:t>
            </a:r>
          </a:p>
          <a:p>
            <a:pPr>
              <a:buNone/>
            </a:pPr>
            <a:r>
              <a:rPr lang="en-US" dirty="0" smtClean="0"/>
              <a:t> </a:t>
            </a:r>
            <a:endParaRPr lang="en-US" dirty="0" smtClean="0"/>
          </a:p>
          <a:p>
            <a:pPr marL="457200" indent="-457200">
              <a:buFont typeface="+mj-lt"/>
              <a:buAutoNum type="arabicPeriod"/>
            </a:pPr>
            <a:r>
              <a:rPr lang="en-US" dirty="0" smtClean="0"/>
              <a:t>Employment contracts (including collective bargaining agreements) </a:t>
            </a:r>
          </a:p>
          <a:p>
            <a:pPr marL="457200" indent="-457200">
              <a:buFont typeface="+mj-lt"/>
              <a:buAutoNum type="arabicPeriod"/>
            </a:pPr>
            <a:r>
              <a:rPr lang="en-US" dirty="0" smtClean="0"/>
              <a:t>Statutory considerations (protected classes) </a:t>
            </a:r>
          </a:p>
          <a:p>
            <a:pPr marL="457200" indent="-457200">
              <a:buFont typeface="+mj-lt"/>
              <a:buAutoNum type="arabicPeriod"/>
            </a:pPr>
            <a:r>
              <a:rPr lang="en-US" dirty="0" smtClean="0"/>
              <a:t>Public policy exceptions (WC, whistle blowing, and engaging in concerted activities) </a:t>
            </a:r>
          </a:p>
          <a:p>
            <a:pPr marL="457200" indent="-457200">
              <a:buFont typeface="+mj-lt"/>
              <a:buAutoNum type="arabicPeriod"/>
            </a:pPr>
            <a:r>
              <a:rPr lang="en-US" dirty="0" smtClean="0"/>
              <a:t>Implied contract exceptions / implied covenants of good faith &amp; fair dealing (handbooks, vesting) </a:t>
            </a:r>
          </a:p>
          <a:p>
            <a:pPr marL="457200" indent="-457200">
              <a:buFont typeface="+mj-lt"/>
              <a:buAutoNum type="arabicPeriod"/>
            </a:pPr>
            <a:endParaRPr lang="en-US" dirty="0" smtClean="0"/>
          </a:p>
          <a:p>
            <a:pPr marL="457200" indent="-457200">
              <a:buFont typeface="+mj-lt"/>
              <a:buAutoNum type="arabicPeriod"/>
            </a:pPr>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EAW vs. Discharge for Just Cause Only</a:t>
            </a:r>
            <a:endParaRPr lang="en-US" sz="4000" b="1" dirty="0"/>
          </a:p>
        </p:txBody>
      </p:sp>
      <p:sp>
        <p:nvSpPr>
          <p:cNvPr id="3" name="Content Placeholder 2"/>
          <p:cNvSpPr>
            <a:spLocks noGrp="1"/>
          </p:cNvSpPr>
          <p:nvPr>
            <p:ph idx="1"/>
          </p:nvPr>
        </p:nvSpPr>
        <p:spPr/>
        <p:txBody>
          <a:bodyPr>
            <a:normAutofit/>
          </a:bodyPr>
          <a:lstStyle/>
          <a:p>
            <a:r>
              <a:rPr lang="en-US" dirty="0" smtClean="0"/>
              <a:t>Defense Attorney’s strategy = “Employment-at-Will Affirmative Defense” used at the </a:t>
            </a:r>
            <a:r>
              <a:rPr lang="en-US" b="1" dirty="0" smtClean="0">
                <a:solidFill>
                  <a:srgbClr val="FF0000"/>
                </a:solidFill>
              </a:rPr>
              <a:t>hearing </a:t>
            </a:r>
            <a:r>
              <a:rPr lang="en-US" dirty="0" smtClean="0">
                <a:solidFill>
                  <a:srgbClr val="FF0000"/>
                </a:solidFill>
              </a:rPr>
              <a:t>stage </a:t>
            </a:r>
            <a:r>
              <a:rPr lang="en-US" dirty="0" smtClean="0"/>
              <a:t>with the goal of immediate dismissal of the case (“Summary Judgment”) </a:t>
            </a:r>
          </a:p>
          <a:p>
            <a:endParaRPr lang="en-US" dirty="0" smtClean="0"/>
          </a:p>
          <a:p>
            <a:r>
              <a:rPr lang="en-US" dirty="0" smtClean="0"/>
              <a:t>Plaintiff Attorney’s strategy = “Discharge for Just Cause Only” standard used at the </a:t>
            </a:r>
            <a:r>
              <a:rPr lang="en-US" b="1" dirty="0" smtClean="0">
                <a:solidFill>
                  <a:srgbClr val="FF0000"/>
                </a:solidFill>
              </a:rPr>
              <a:t>trial </a:t>
            </a:r>
            <a:r>
              <a:rPr lang="en-US" dirty="0" smtClean="0">
                <a:solidFill>
                  <a:srgbClr val="FF0000"/>
                </a:solidFill>
              </a:rPr>
              <a:t>stage </a:t>
            </a:r>
            <a:r>
              <a:rPr lang="en-US" dirty="0" smtClean="0"/>
              <a:t>(if the case “survives Summary Judgment”) </a:t>
            </a:r>
          </a:p>
          <a:p>
            <a:endParaRPr lang="en-US" dirty="0" smtClean="0"/>
          </a:p>
        </p:txBody>
      </p:sp>
      <p:sp>
        <p:nvSpPr>
          <p:cNvPr id="4" name="Slide Number Placeholder 3"/>
          <p:cNvSpPr>
            <a:spLocks noGrp="1"/>
          </p:cNvSpPr>
          <p:nvPr>
            <p:ph type="sldNum" sz="quarter" idx="12"/>
          </p:nvPr>
        </p:nvSpPr>
        <p:spPr/>
        <p:txBody>
          <a:bodyPr/>
          <a:lstStyle/>
          <a:p>
            <a:fld id="{D5B3B9CB-F394-8846-8D11-443DA7457F6A}" type="slidenum">
              <a:rPr lang="en-US" smtClean="0"/>
              <a:pPr/>
              <a:t>24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Hearings vs. Trials </a:t>
            </a:r>
            <a:endParaRPr lang="en-US" dirty="0"/>
          </a:p>
        </p:txBody>
      </p:sp>
      <p:sp>
        <p:nvSpPr>
          <p:cNvPr id="3" name="Content Placeholder 2"/>
          <p:cNvSpPr>
            <a:spLocks noGrp="1"/>
          </p:cNvSpPr>
          <p:nvPr>
            <p:ph idx="1"/>
          </p:nvPr>
        </p:nvSpPr>
        <p:spPr/>
        <p:txBody>
          <a:bodyPr>
            <a:normAutofit/>
          </a:bodyPr>
          <a:lstStyle/>
          <a:p>
            <a:pPr>
              <a:buNone/>
            </a:pPr>
            <a:r>
              <a:rPr lang="en-US" b="1" u="sng" dirty="0" smtClean="0"/>
              <a:t>Lesson</a:t>
            </a:r>
            <a:r>
              <a:rPr lang="en-US" dirty="0" smtClean="0"/>
              <a:t>:  It’s not one or the other, it’s </a:t>
            </a:r>
            <a:r>
              <a:rPr lang="en-US" b="1" i="1" dirty="0" smtClean="0">
                <a:solidFill>
                  <a:srgbClr val="FF0000"/>
                </a:solidFill>
              </a:rPr>
              <a:t>both </a:t>
            </a:r>
            <a:r>
              <a:rPr lang="en-US" dirty="0" smtClean="0"/>
              <a:t>– Without a crystal ball, you can’t know now what kind of spin a plaintiff attorney will place on a case six</a:t>
            </a:r>
            <a:r>
              <a:rPr lang="en-US" dirty="0" smtClean="0"/>
              <a:t> – 12 months </a:t>
            </a:r>
            <a:r>
              <a:rPr lang="en-US" dirty="0" smtClean="0"/>
              <a:t>from now and how a judge will lean.  </a:t>
            </a:r>
          </a:p>
          <a:p>
            <a:pPr>
              <a:buNone/>
            </a:pPr>
            <a:endParaRPr lang="en-US" dirty="0" smtClean="0"/>
          </a:p>
          <a:p>
            <a:pPr>
              <a:buNone/>
            </a:pPr>
            <a:r>
              <a:rPr lang="en-US" dirty="0" smtClean="0"/>
              <a:t>Therefore, since you can’t know in advance if you’ll win a summary judgment at the hearing stage (using the EAW affirmative defense), </a:t>
            </a:r>
            <a:r>
              <a:rPr lang="en-US" u="sng" dirty="0" smtClean="0">
                <a:solidFill>
                  <a:srgbClr val="FF0000"/>
                </a:solidFill>
              </a:rPr>
              <a:t>you must always be prepared to show that you have just cause at the trial stage (via progressive discipline)</a:t>
            </a:r>
            <a:r>
              <a:rPr lang="en-US" dirty="0" smtClean="0"/>
              <a:t>!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1930’s</a:t>
            </a:r>
            <a:endParaRPr lang="en-US" dirty="0"/>
          </a:p>
        </p:txBody>
      </p:sp>
      <p:sp>
        <p:nvSpPr>
          <p:cNvPr id="3" name="Content Placeholder 2"/>
          <p:cNvSpPr>
            <a:spLocks noGrp="1"/>
          </p:cNvSpPr>
          <p:nvPr>
            <p:ph idx="1"/>
          </p:nvPr>
        </p:nvSpPr>
        <p:spPr/>
        <p:txBody>
          <a:bodyPr>
            <a:normAutofit/>
          </a:bodyPr>
          <a:lstStyle/>
          <a:p>
            <a:endParaRPr lang="en-US" b="1" dirty="0" smtClean="0"/>
          </a:p>
          <a:p>
            <a:r>
              <a:rPr lang="en-US" b="1" dirty="0" smtClean="0"/>
              <a:t>1935 </a:t>
            </a:r>
            <a:r>
              <a:rPr lang="en-US" b="1" dirty="0" smtClean="0"/>
              <a:t>– The Wagner Act (known as the National Labor Relations Act - NLRA) – </a:t>
            </a:r>
            <a:r>
              <a:rPr lang="en-US" dirty="0" smtClean="0"/>
              <a:t>guarantees basic rights of private sector employees to unionize, bargain, and strike</a:t>
            </a:r>
            <a:endParaRPr lang="en-US" dirty="0" smtClean="0"/>
          </a:p>
          <a:p>
            <a:endParaRPr lang="en-US" b="1" dirty="0" smtClean="0"/>
          </a:p>
          <a:p>
            <a:r>
              <a:rPr lang="en-US" b="1" dirty="0" smtClean="0"/>
              <a:t>1938 </a:t>
            </a:r>
            <a:r>
              <a:rPr lang="en-US" b="1" dirty="0" smtClean="0"/>
              <a:t>– Fair Labor Standards Act (FLSA) – </a:t>
            </a:r>
            <a:r>
              <a:rPr lang="en-US" dirty="0" smtClean="0"/>
              <a:t>banned oppressive child labor (under age 14), set minimum wage (25 cents), required employers to pay overtime and set maximum workweek to 44 hours</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1940’s and 1950’s</a:t>
            </a:r>
            <a:endParaRPr lang="en-US" dirty="0"/>
          </a:p>
        </p:txBody>
      </p:sp>
      <p:sp>
        <p:nvSpPr>
          <p:cNvPr id="3" name="Content Placeholder 2"/>
          <p:cNvSpPr>
            <a:spLocks noGrp="1"/>
          </p:cNvSpPr>
          <p:nvPr>
            <p:ph idx="1"/>
          </p:nvPr>
        </p:nvSpPr>
        <p:spPr/>
        <p:txBody>
          <a:bodyPr/>
          <a:lstStyle/>
          <a:p>
            <a:endParaRPr lang="en-US" b="1" dirty="0" smtClean="0"/>
          </a:p>
          <a:p>
            <a:r>
              <a:rPr lang="en-US" b="1" dirty="0" smtClean="0"/>
              <a:t>1947 </a:t>
            </a:r>
            <a:r>
              <a:rPr lang="en-US" b="1" dirty="0" smtClean="0"/>
              <a:t>– Taft Hartley Act</a:t>
            </a:r>
            <a:r>
              <a:rPr lang="en-US" dirty="0" smtClean="0"/>
              <a:t> – protects employers from unfair labor practices (i.e., unions refusing to bargain with employers in good faith)</a:t>
            </a:r>
            <a:endParaRPr lang="en-US" dirty="0" smtClean="0"/>
          </a:p>
          <a:p>
            <a:endParaRPr lang="en-US" b="1" dirty="0" smtClean="0"/>
          </a:p>
          <a:p>
            <a:r>
              <a:rPr lang="en-US" b="1" dirty="0" smtClean="0"/>
              <a:t>1959 </a:t>
            </a:r>
            <a:r>
              <a:rPr lang="en-US" b="1" dirty="0" smtClean="0"/>
              <a:t>- Labor Management Reporting and Disclosure Act (Landrum-Griffin Act) – </a:t>
            </a:r>
            <a:r>
              <a:rPr lang="en-US" dirty="0" smtClean="0"/>
              <a:t>provides employers the right to sue unions</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1960’s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1965 - Executive Order 11246 – </a:t>
            </a:r>
            <a:r>
              <a:rPr lang="en-US" dirty="0" smtClean="0"/>
              <a:t>prohibits federal contractors from discriminating in employment decisions based on race, color, religion, sex, or national origin; federal contractors must develop an Affirmative Action Plan (AAP)</a:t>
            </a:r>
            <a:r>
              <a:rPr lang="en-US" b="1" dirty="0" smtClean="0"/>
              <a:t>  </a:t>
            </a:r>
            <a:endParaRPr lang="en-US" dirty="0" smtClean="0"/>
          </a:p>
          <a:p>
            <a:endParaRPr lang="en-US" b="1" dirty="0" smtClean="0"/>
          </a:p>
          <a:p>
            <a:r>
              <a:rPr lang="en-US" b="1" dirty="0" smtClean="0"/>
              <a:t>1967 </a:t>
            </a:r>
            <a:r>
              <a:rPr lang="en-US" b="1" dirty="0" smtClean="0"/>
              <a:t>- Age Discrimination in Employment Act (ADEA) – </a:t>
            </a:r>
            <a:r>
              <a:rPr lang="en-US" dirty="0" smtClean="0"/>
              <a:t>prohibits discrimination based on age (40 years or older) and protects employees from a hostile work environment based on age</a:t>
            </a:r>
            <a:endParaRPr lang="en-US" dirty="0" smtClean="0"/>
          </a:p>
          <a:p>
            <a:endParaRPr lang="en-US" b="1" dirty="0" smtClean="0"/>
          </a:p>
          <a:p>
            <a:r>
              <a:rPr lang="en-US" b="1" dirty="0" smtClean="0"/>
              <a:t>1968 </a:t>
            </a:r>
            <a:r>
              <a:rPr lang="en-US" b="1" dirty="0" smtClean="0"/>
              <a:t>- Fair Credit Reporting Act (FCRA) - </a:t>
            </a:r>
            <a:r>
              <a:rPr lang="en-US" dirty="0" smtClean="0"/>
              <a:t>protects individuals by regulating the way businesses gather and use credit information about them</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28</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1960’s (cont.)</a:t>
            </a:r>
            <a:endParaRPr lang="en-US" dirty="0"/>
          </a:p>
        </p:txBody>
      </p:sp>
      <p:sp>
        <p:nvSpPr>
          <p:cNvPr id="3" name="Content Placeholder 2"/>
          <p:cNvSpPr>
            <a:spLocks noGrp="1"/>
          </p:cNvSpPr>
          <p:nvPr>
            <p:ph idx="1"/>
          </p:nvPr>
        </p:nvSpPr>
        <p:spPr/>
        <p:txBody>
          <a:bodyPr>
            <a:normAutofit lnSpcReduction="10000"/>
          </a:bodyPr>
          <a:lstStyle/>
          <a:p>
            <a:endParaRPr lang="en-US" b="1" dirty="0" smtClean="0"/>
          </a:p>
          <a:p>
            <a:r>
              <a:rPr lang="en-US" b="1" dirty="0" smtClean="0"/>
              <a:t>1963 </a:t>
            </a:r>
            <a:r>
              <a:rPr lang="en-US" b="1" dirty="0" smtClean="0"/>
              <a:t>- Equal Pay Act (EPA) - </a:t>
            </a:r>
            <a:r>
              <a:rPr lang="en-US" dirty="0" smtClean="0"/>
              <a:t>protects men and women who perform substantially equal work in the same establishment from sex-based wage discrimination</a:t>
            </a:r>
            <a:endParaRPr lang="en-US" dirty="0" smtClean="0"/>
          </a:p>
          <a:p>
            <a:endParaRPr lang="en-US" b="1" dirty="0" smtClean="0"/>
          </a:p>
          <a:p>
            <a:r>
              <a:rPr lang="en-US" b="1" dirty="0" smtClean="0"/>
              <a:t>1964 </a:t>
            </a:r>
            <a:r>
              <a:rPr lang="en-US" b="1" dirty="0" smtClean="0"/>
              <a:t>- Civil Rights Act-Title VII - </a:t>
            </a:r>
            <a:r>
              <a:rPr lang="en-US" dirty="0" smtClean="0"/>
              <a:t>prohibits employment discrimination on the basis of sex, race, color, religion, or national origin (includes recruitment, hiring, wages, assignment, promotions, benefits, discipline, discharge, and layoffs)</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29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(cont.)</a:t>
            </a:r>
            <a:endParaRPr lang="en-US" dirty="0"/>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pPr>
              <a:buNone/>
            </a:pPr>
            <a:r>
              <a:rPr lang="en-US" dirty="0" smtClean="0"/>
              <a:t>Workplace </a:t>
            </a:r>
            <a:r>
              <a:rPr lang="en-US" dirty="0" smtClean="0"/>
              <a:t>audits and self-regulation; egregious misconduct and summary offenses	</a:t>
            </a:r>
            <a:endParaRPr lang="en-US" dirty="0" smtClean="0"/>
          </a:p>
          <a:p>
            <a:pPr>
              <a:buNone/>
            </a:pPr>
            <a:endParaRPr lang="en-US" dirty="0" smtClean="0"/>
          </a:p>
          <a:p>
            <a:pPr>
              <a:buNone/>
            </a:pPr>
            <a:r>
              <a:rPr lang="en-US" dirty="0" smtClean="0"/>
              <a:t>Effective </a:t>
            </a:r>
            <a:r>
              <a:rPr lang="en-US" dirty="0" smtClean="0"/>
              <a:t>internal </a:t>
            </a:r>
            <a:r>
              <a:rPr lang="en-US" dirty="0" smtClean="0"/>
              <a:t>investigations</a:t>
            </a:r>
          </a:p>
          <a:p>
            <a:pPr>
              <a:buNone/>
            </a:pPr>
            <a:endParaRPr lang="en-US" dirty="0" smtClean="0"/>
          </a:p>
          <a:p>
            <a:pPr>
              <a:buNone/>
            </a:pPr>
            <a:r>
              <a:rPr lang="en-US" dirty="0" smtClean="0"/>
              <a:t>Ethical </a:t>
            </a:r>
            <a:r>
              <a:rPr lang="en-US" dirty="0" smtClean="0"/>
              <a:t>considerations in international companies, cultural differences, and outsourcing and off-shoring considerations	</a:t>
            </a:r>
            <a:endParaRPr lang="en-US" dirty="0" smtClean="0"/>
          </a:p>
          <a:p>
            <a:pPr>
              <a:buNone/>
            </a:pPr>
            <a:endParaRPr lang="en-US" dirty="0" smtClean="0"/>
          </a:p>
          <a:p>
            <a:pPr>
              <a:buNone/>
            </a:pPr>
            <a:r>
              <a:rPr lang="en-US" dirty="0" smtClean="0"/>
              <a:t>	</a:t>
            </a:r>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1970’s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1970 – Occupational Safety &amp; Health Act (OSHA) - </a:t>
            </a:r>
            <a:r>
              <a:rPr lang="en-US" dirty="0" smtClean="0"/>
              <a:t>governs occupational health and safety; ensures that employers provide employees with an environment free from recognized hazards</a:t>
            </a:r>
            <a:endParaRPr lang="en-US" dirty="0" smtClean="0"/>
          </a:p>
          <a:p>
            <a:endParaRPr lang="en-US" b="1" dirty="0" smtClean="0"/>
          </a:p>
          <a:p>
            <a:r>
              <a:rPr lang="en-US" b="1" dirty="0" smtClean="0"/>
              <a:t>1972 </a:t>
            </a:r>
            <a:r>
              <a:rPr lang="en-US" b="1" dirty="0" smtClean="0"/>
              <a:t>- Vietnam Era Veteran’s Readjustment Assistance Act (VEVRA) - </a:t>
            </a:r>
            <a:r>
              <a:rPr lang="en-US" dirty="0" smtClean="0"/>
              <a:t>provides equal opportunity and affirmative action for Vietnam era veterans, special disabled veterans, and veterans who served on active duty during a war (applies to employers with Federal contracts or subcontracts of $25,000 or more).  </a:t>
            </a:r>
            <a:endParaRPr lang="en-US" dirty="0" smtClean="0"/>
          </a:p>
          <a:p>
            <a:endParaRPr lang="en-US" b="1" dirty="0" smtClean="0"/>
          </a:p>
          <a:p>
            <a:r>
              <a:rPr lang="en-US" b="1" dirty="0" smtClean="0"/>
              <a:t>1973 </a:t>
            </a:r>
            <a:r>
              <a:rPr lang="en-US" b="1" dirty="0" smtClean="0"/>
              <a:t>- Rehabilitation Act - </a:t>
            </a:r>
            <a:r>
              <a:rPr lang="en-US" dirty="0" smtClean="0"/>
              <a:t>prohibits discrimination on the basis of disability in programs conducted by Federal agencies, contractors and/or programs</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30</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1970’s (cont.) </a:t>
            </a:r>
            <a:endParaRPr lang="en-US" dirty="0"/>
          </a:p>
        </p:txBody>
      </p:sp>
      <p:sp>
        <p:nvSpPr>
          <p:cNvPr id="3" name="Content Placeholder 2"/>
          <p:cNvSpPr>
            <a:spLocks noGrp="1"/>
          </p:cNvSpPr>
          <p:nvPr>
            <p:ph idx="1"/>
          </p:nvPr>
        </p:nvSpPr>
        <p:spPr/>
        <p:txBody>
          <a:bodyPr>
            <a:normAutofit fontScale="25000" lnSpcReduction="20000"/>
          </a:bodyPr>
          <a:lstStyle/>
          <a:p>
            <a:endParaRPr lang="en-US" sz="8000" b="1" dirty="0" smtClean="0"/>
          </a:p>
          <a:p>
            <a:r>
              <a:rPr lang="en-US" sz="8000" b="1" dirty="0" smtClean="0"/>
              <a:t>1974 </a:t>
            </a:r>
            <a:r>
              <a:rPr lang="en-US" sz="8000" b="1" dirty="0" smtClean="0"/>
              <a:t>- Employee Retirement Income Security Act (ERISA) - </a:t>
            </a:r>
            <a:r>
              <a:rPr lang="en-US" sz="8000" dirty="0" smtClean="0"/>
              <a:t>protects the interests of employee benefit plan participants by setting minimum standards for pension plans in private industry and rules on the tax effects associated with employee benefit plans</a:t>
            </a:r>
          </a:p>
          <a:p>
            <a:endParaRPr lang="en-US" sz="8000" b="1" dirty="0" smtClean="0"/>
          </a:p>
          <a:p>
            <a:r>
              <a:rPr lang="en-US" sz="8000" b="1" dirty="0" smtClean="0"/>
              <a:t>1978 - Uniformed Guidelines on Employment Selection Procedures - </a:t>
            </a:r>
            <a:r>
              <a:rPr lang="en-US" sz="8000" dirty="0" smtClean="0"/>
              <a:t>provides standards for use of employment testing; employers must demonstrate a selection process is valid in predicting performance, and selection process cannot create adverse impact  </a:t>
            </a:r>
          </a:p>
          <a:p>
            <a:endParaRPr lang="en-US" sz="8000" b="1" dirty="0" smtClean="0"/>
          </a:p>
          <a:p>
            <a:r>
              <a:rPr lang="en-US" sz="8000" b="1" dirty="0" smtClean="0"/>
              <a:t>1978 -Pregnancy </a:t>
            </a:r>
            <a:r>
              <a:rPr lang="en-US" sz="8000" b="1" dirty="0" smtClean="0"/>
              <a:t>Discrimination Act (PDA) – </a:t>
            </a:r>
            <a:r>
              <a:rPr lang="en-US" sz="8000" dirty="0" smtClean="0"/>
              <a:t>prohibits discrimination based on pregnancy; treat pregnancy as any other temporary disability</a:t>
            </a:r>
          </a:p>
          <a:p>
            <a:pPr>
              <a:buNone/>
            </a:pPr>
            <a:r>
              <a:rPr lang="en-US" sz="6154" b="1" dirty="0" smtClean="0"/>
              <a:t> </a:t>
            </a:r>
            <a:endParaRPr lang="en-US" sz="6154" dirty="0" smtClean="0"/>
          </a:p>
          <a:p>
            <a:pPr>
              <a:buNone/>
            </a:pPr>
            <a:endParaRPr lang="en-US" sz="6154" dirty="0" smtClean="0"/>
          </a:p>
          <a:p>
            <a:pPr>
              <a:buNone/>
            </a:pPr>
            <a:r>
              <a:rPr lang="en-US" sz="6154" b="1" dirty="0" smtClean="0"/>
              <a:t> </a:t>
            </a:r>
            <a:endParaRPr lang="en-US" sz="6154"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1980’s</a:t>
            </a:r>
            <a:endParaRPr lang="en-US" dirty="0"/>
          </a:p>
        </p:txBody>
      </p:sp>
      <p:sp>
        <p:nvSpPr>
          <p:cNvPr id="3" name="Content Placeholder 2"/>
          <p:cNvSpPr>
            <a:spLocks noGrp="1"/>
          </p:cNvSpPr>
          <p:nvPr>
            <p:ph idx="1"/>
          </p:nvPr>
        </p:nvSpPr>
        <p:spPr/>
        <p:txBody>
          <a:bodyPr>
            <a:normAutofit fontScale="62500" lnSpcReduction="20000"/>
          </a:bodyPr>
          <a:lstStyle/>
          <a:p>
            <a:endParaRPr lang="en-US" sz="2909" b="1" dirty="0" smtClean="0"/>
          </a:p>
          <a:p>
            <a:r>
              <a:rPr lang="en-US" sz="2909" b="1" dirty="0" smtClean="0"/>
              <a:t>1985 </a:t>
            </a:r>
            <a:r>
              <a:rPr lang="en-US" sz="2909" b="1" dirty="0" smtClean="0"/>
              <a:t>- Consolidated Omnibus Budget Reconciliation Act (COBRA) - </a:t>
            </a:r>
            <a:r>
              <a:rPr lang="en-US" sz="2909" dirty="0" smtClean="0"/>
              <a:t>provides workers who lose health benefits to continue group health benefits (temporarily) in certain circumstances </a:t>
            </a:r>
            <a:endParaRPr lang="en-US" sz="2909" dirty="0" smtClean="0"/>
          </a:p>
          <a:p>
            <a:pPr>
              <a:buNone/>
            </a:pPr>
            <a:r>
              <a:rPr lang="en-US" sz="2909" b="1" dirty="0" smtClean="0"/>
              <a:t> </a:t>
            </a:r>
            <a:endParaRPr lang="en-US" sz="2909" dirty="0" smtClean="0"/>
          </a:p>
          <a:p>
            <a:r>
              <a:rPr lang="en-US" sz="2909" b="1" dirty="0" smtClean="0"/>
              <a:t>1986 – Immigration and Reform Act (IRCA) – </a:t>
            </a:r>
            <a:r>
              <a:rPr lang="en-US" sz="2909" dirty="0" smtClean="0"/>
              <a:t>prohibits discrimination based on national origin or citizenship of applicants; companies may be penalized for hiring illegal aliens</a:t>
            </a:r>
          </a:p>
          <a:p>
            <a:pPr>
              <a:buNone/>
            </a:pPr>
            <a:r>
              <a:rPr lang="en-US" sz="2909" b="1" dirty="0" smtClean="0"/>
              <a:t> </a:t>
            </a:r>
            <a:endParaRPr lang="en-US" sz="2909" dirty="0" smtClean="0"/>
          </a:p>
          <a:p>
            <a:r>
              <a:rPr lang="en-US" sz="2909" b="1" dirty="0" smtClean="0"/>
              <a:t>1986 - Health Insurance Portability and Accountability Act (HIPAA) – </a:t>
            </a:r>
            <a:r>
              <a:rPr lang="en-US" sz="2909" dirty="0" smtClean="0"/>
              <a:t>protects an individual’s personal health information (amended in 1996 - improves portability and continuity of health insurance coverage)</a:t>
            </a:r>
          </a:p>
          <a:p>
            <a:pPr>
              <a:buNone/>
            </a:pPr>
            <a:r>
              <a:rPr lang="en-US" sz="2909" b="1" dirty="0" smtClean="0"/>
              <a:t> </a:t>
            </a:r>
            <a:endParaRPr lang="en-US" sz="2909" dirty="0" smtClean="0"/>
          </a:p>
          <a:p>
            <a:r>
              <a:rPr lang="en-US" sz="2800" b="1" dirty="0" smtClean="0"/>
              <a:t>1989 – Whistleblower Act – </a:t>
            </a:r>
            <a:r>
              <a:rPr lang="en-US" sz="2800" dirty="0" smtClean="0"/>
              <a:t>protects federal whistleblowers who work for the government and report agency misconduct; agency cannot retaliate against an individual who reports misconduct</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1990’s</a:t>
            </a:r>
            <a:endParaRPr lang="en-US" dirty="0"/>
          </a:p>
        </p:txBody>
      </p:sp>
      <p:sp>
        <p:nvSpPr>
          <p:cNvPr id="3" name="Content Placeholder 2"/>
          <p:cNvSpPr>
            <a:spLocks noGrp="1"/>
          </p:cNvSpPr>
          <p:nvPr>
            <p:ph idx="1"/>
          </p:nvPr>
        </p:nvSpPr>
        <p:spPr/>
        <p:txBody>
          <a:bodyPr>
            <a:normAutofit fontScale="70000" lnSpcReduction="20000"/>
          </a:bodyPr>
          <a:lstStyle/>
          <a:p>
            <a:endParaRPr lang="en-US" b="1" dirty="0" smtClean="0"/>
          </a:p>
          <a:p>
            <a:r>
              <a:rPr lang="en-US" b="1" dirty="0" smtClean="0"/>
              <a:t>1990 </a:t>
            </a:r>
            <a:r>
              <a:rPr lang="en-US" b="1" dirty="0" smtClean="0"/>
              <a:t>- Americans with Disabilities Act (ADA) – </a:t>
            </a:r>
            <a:r>
              <a:rPr lang="en-US" dirty="0" smtClean="0"/>
              <a:t>prohibits discrimination based on disability in employment decisions</a:t>
            </a:r>
            <a:endParaRPr lang="en-US" dirty="0" smtClean="0"/>
          </a:p>
          <a:p>
            <a:pPr>
              <a:buNone/>
            </a:pPr>
            <a:r>
              <a:rPr lang="en-US" dirty="0" smtClean="0"/>
              <a:t> </a:t>
            </a:r>
          </a:p>
          <a:p>
            <a:r>
              <a:rPr lang="en-US" b="1" dirty="0" smtClean="0"/>
              <a:t>1991 – Civil Rights Act</a:t>
            </a:r>
            <a:r>
              <a:rPr lang="en-US" dirty="0" smtClean="0"/>
              <a:t> – provides the right to trial by jury on discrimination claims and introduced the possibility of emotional distress damages (i.e., punitive damages), while limiting the amount that a jury could award</a:t>
            </a:r>
          </a:p>
          <a:p>
            <a:pPr>
              <a:buNone/>
            </a:pPr>
            <a:endParaRPr lang="en-US" dirty="0" smtClean="0"/>
          </a:p>
          <a:p>
            <a:r>
              <a:rPr lang="en-US" b="1" dirty="0" smtClean="0"/>
              <a:t>1993 – Family Medical Leave Act (FMLA) – </a:t>
            </a:r>
            <a:r>
              <a:rPr lang="en-US" dirty="0" smtClean="0"/>
              <a:t>provides job protection and unpaid leave for certain circumstances</a:t>
            </a:r>
          </a:p>
          <a:p>
            <a:pPr>
              <a:buNone/>
            </a:pPr>
            <a:r>
              <a:rPr lang="en-US" b="1" dirty="0" smtClean="0"/>
              <a:t> </a:t>
            </a:r>
            <a:endParaRPr lang="en-US" dirty="0" smtClean="0"/>
          </a:p>
          <a:p>
            <a:r>
              <a:rPr lang="en-US" b="1" dirty="0" smtClean="0"/>
              <a:t>1994 – Uniformed Services Employment and Reemployment Act (USERRA) – </a:t>
            </a:r>
            <a:r>
              <a:rPr lang="en-US" dirty="0" smtClean="0"/>
              <a:t>provides job rights</a:t>
            </a:r>
            <a:r>
              <a:rPr lang="en-US" b="1" dirty="0" smtClean="0"/>
              <a:t> </a:t>
            </a:r>
            <a:r>
              <a:rPr lang="en-US" dirty="0" smtClean="0"/>
              <a:t>of individuals who leave employment to serve in the uniformed services and prohibits employers from discriminating against past and present members of the uniformed service (and applicants to the uniformed services)</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2000’s</a:t>
            </a:r>
            <a:endParaRPr lang="en-US" dirty="0"/>
          </a:p>
        </p:txBody>
      </p:sp>
      <p:sp>
        <p:nvSpPr>
          <p:cNvPr id="3" name="Content Placeholder 2"/>
          <p:cNvSpPr>
            <a:spLocks noGrp="1"/>
          </p:cNvSpPr>
          <p:nvPr>
            <p:ph idx="1"/>
          </p:nvPr>
        </p:nvSpPr>
        <p:spPr/>
        <p:txBody>
          <a:bodyPr>
            <a:normAutofit lnSpcReduction="10000"/>
          </a:bodyPr>
          <a:lstStyle/>
          <a:p>
            <a:endParaRPr lang="en-US" b="1" dirty="0" smtClean="0"/>
          </a:p>
          <a:p>
            <a:r>
              <a:rPr lang="en-US" b="1" dirty="0" smtClean="0"/>
              <a:t>2002 – Sarbanes Oxley (SOX)</a:t>
            </a:r>
            <a:r>
              <a:rPr lang="en-US" dirty="0" smtClean="0"/>
              <a:t> - ensures the reliability of publicly reported financial information, company noncompliance may result in negative consequences and contains protection for corporate whistleblowers </a:t>
            </a:r>
            <a:endParaRPr lang="en-US" dirty="0" smtClean="0"/>
          </a:p>
          <a:p>
            <a:endParaRPr lang="en-US" b="1" dirty="0" smtClean="0"/>
          </a:p>
          <a:p>
            <a:r>
              <a:rPr lang="en-US" b="1" dirty="0" smtClean="0"/>
              <a:t>2008 </a:t>
            </a:r>
            <a:r>
              <a:rPr lang="en-US" b="1" dirty="0" smtClean="0"/>
              <a:t>- Genetic Information Nondiscrimination Act (GINA) - </a:t>
            </a:r>
            <a:r>
              <a:rPr lang="en-US" dirty="0" smtClean="0"/>
              <a:t>prohibits the use of genetic information in health insurance and employment decisions</a:t>
            </a:r>
          </a:p>
          <a:p>
            <a:pPr>
              <a:buNone/>
            </a:pPr>
            <a:r>
              <a:rPr lang="en-US" dirty="0" smtClean="0"/>
              <a:t> </a:t>
            </a:r>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Protected Characteristics</a:t>
            </a:r>
            <a:endParaRPr lang="en-US" dirty="0"/>
          </a:p>
        </p:txBody>
      </p:sp>
      <p:sp>
        <p:nvSpPr>
          <p:cNvPr id="3" name="Content Placeholder 2"/>
          <p:cNvSpPr>
            <a:spLocks noGrp="1"/>
          </p:cNvSpPr>
          <p:nvPr>
            <p:ph idx="1"/>
          </p:nvPr>
        </p:nvSpPr>
        <p:spPr/>
        <p:txBody>
          <a:bodyPr>
            <a:normAutofit/>
          </a:bodyPr>
          <a:lstStyle/>
          <a:p>
            <a:r>
              <a:rPr lang="en-US" dirty="0" smtClean="0">
                <a:solidFill>
                  <a:srgbClr val="FF0000"/>
                </a:solidFill>
              </a:rPr>
              <a:t>Federal Law (Title VII) = 5</a:t>
            </a:r>
            <a:r>
              <a:rPr lang="en-US" dirty="0" smtClean="0">
                <a:solidFill>
                  <a:srgbClr val="FF0000"/>
                </a:solidFill>
              </a:rPr>
              <a:t> protections </a:t>
            </a:r>
          </a:p>
          <a:p>
            <a:pPr>
              <a:buNone/>
            </a:pPr>
            <a:r>
              <a:rPr lang="en-US" dirty="0" smtClean="0">
                <a:solidFill>
                  <a:schemeClr val="tx1"/>
                </a:solidFill>
              </a:rPr>
              <a:t>Race, color, religion, sex, and national </a:t>
            </a:r>
            <a:r>
              <a:rPr lang="en-US" dirty="0" smtClean="0">
                <a:solidFill>
                  <a:schemeClr val="tx1"/>
                </a:solidFill>
              </a:rPr>
              <a:t>origin</a:t>
            </a:r>
          </a:p>
          <a:p>
            <a:pPr>
              <a:buNone/>
            </a:pPr>
            <a:endParaRPr lang="en-US" dirty="0" smtClean="0">
              <a:solidFill>
                <a:schemeClr val="tx1"/>
              </a:solidFill>
            </a:endParaRPr>
          </a:p>
          <a:p>
            <a:r>
              <a:rPr lang="en-US" dirty="0" smtClean="0">
                <a:solidFill>
                  <a:srgbClr val="FF0000"/>
                </a:solidFill>
              </a:rPr>
              <a:t>California </a:t>
            </a:r>
            <a:r>
              <a:rPr lang="en-US" dirty="0" smtClean="0">
                <a:solidFill>
                  <a:srgbClr val="FF0000"/>
                </a:solidFill>
              </a:rPr>
              <a:t>State </a:t>
            </a:r>
            <a:r>
              <a:rPr lang="en-US" dirty="0" smtClean="0">
                <a:solidFill>
                  <a:srgbClr val="FF0000"/>
                </a:solidFill>
              </a:rPr>
              <a:t>Law = </a:t>
            </a:r>
            <a:r>
              <a:rPr lang="en-US" dirty="0" smtClean="0">
                <a:solidFill>
                  <a:srgbClr val="FF0000"/>
                </a:solidFill>
              </a:rPr>
              <a:t>17 protections </a:t>
            </a:r>
          </a:p>
          <a:p>
            <a:pPr>
              <a:buNone/>
            </a:pPr>
            <a:r>
              <a:rPr lang="en-US" dirty="0" smtClean="0"/>
              <a:t>Five from Title VII + ancestry, physical disability, mental disability, medical condition, marital status, pregnancy, age, sexual orientation, gender identify, gender expression, genetic information, and military &amp; veteran status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a:t>
            </a:r>
            <a:endParaRPr lang="en-US" dirty="0"/>
          </a:p>
        </p:txBody>
      </p:sp>
      <p:sp>
        <p:nvSpPr>
          <p:cNvPr id="3" name="Content Placeholder 2"/>
          <p:cNvSpPr>
            <a:spLocks noGrp="1"/>
          </p:cNvSpPr>
          <p:nvPr>
            <p:ph idx="1"/>
          </p:nvPr>
        </p:nvSpPr>
        <p:spPr/>
        <p:txBody>
          <a:bodyPr>
            <a:normAutofit/>
          </a:bodyPr>
          <a:lstStyle/>
          <a:p>
            <a:pPr algn="ctr">
              <a:buNone/>
            </a:pPr>
            <a:r>
              <a:rPr lang="en-US" sz="3200" b="1" dirty="0" smtClean="0"/>
              <a:t>The Sarbanes-Oxley Act of 2002 (SOX) </a:t>
            </a:r>
          </a:p>
          <a:p>
            <a:pPr algn="ctr">
              <a:buNone/>
            </a:pPr>
            <a:endParaRPr lang="en-US" b="1" dirty="0" smtClean="0"/>
          </a:p>
          <a:p>
            <a:r>
              <a:rPr lang="en-US" b="1" dirty="0" smtClean="0"/>
              <a:t>The Code of Business Conduct / Code of Ethics / Code of Conduct </a:t>
            </a:r>
            <a:endParaRPr lang="en-US" b="1" dirty="0" smtClean="0"/>
          </a:p>
          <a:p>
            <a:endParaRPr lang="en-US" b="1" dirty="0" smtClean="0"/>
          </a:p>
          <a:p>
            <a:r>
              <a:rPr lang="en-US" b="1" dirty="0" smtClean="0"/>
              <a:t>Conflicts </a:t>
            </a:r>
            <a:r>
              <a:rPr lang="en-US" b="1" dirty="0" smtClean="0"/>
              <a:t>of Interest </a:t>
            </a:r>
            <a:endParaRPr lang="en-US" b="1" dirty="0" smtClean="0"/>
          </a:p>
          <a:p>
            <a:endParaRPr lang="en-US" b="1" dirty="0" smtClean="0"/>
          </a:p>
          <a:p>
            <a:r>
              <a:rPr lang="en-US" b="1" dirty="0" smtClean="0"/>
              <a:t>SOX </a:t>
            </a:r>
            <a:r>
              <a:rPr lang="en-US" b="1" dirty="0" smtClean="0"/>
              <a:t>Controls and Compliance </a:t>
            </a:r>
            <a:endParaRPr lang="en-US" b="1"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Governance </a:t>
            </a:r>
            <a:endParaRPr lang="en-US" dirty="0"/>
          </a:p>
        </p:txBody>
      </p:sp>
      <p:sp>
        <p:nvSpPr>
          <p:cNvPr id="3" name="Content Placeholder 2"/>
          <p:cNvSpPr>
            <a:spLocks noGrp="1"/>
          </p:cNvSpPr>
          <p:nvPr>
            <p:ph idx="1"/>
          </p:nvPr>
        </p:nvSpPr>
        <p:spPr/>
        <p:txBody>
          <a:bodyPr>
            <a:normAutofit/>
          </a:bodyPr>
          <a:lstStyle/>
          <a:p>
            <a:r>
              <a:rPr lang="en-US" dirty="0" smtClean="0"/>
              <a:t>Arthur Anderson’s conflict of interest prior to its fall: Accounting and Auditing services offered to the same clients (Enron) </a:t>
            </a:r>
          </a:p>
          <a:p>
            <a:endParaRPr lang="en-US" dirty="0" smtClean="0"/>
          </a:p>
          <a:p>
            <a:r>
              <a:rPr lang="en-US" dirty="0" smtClean="0"/>
              <a:t>Should the offices of Chairman of the Board (COB) and CEO be held jointly by the same person? </a:t>
            </a:r>
          </a:p>
          <a:p>
            <a:endParaRPr lang="en-US" dirty="0" smtClean="0"/>
          </a:p>
          <a:p>
            <a:pPr>
              <a:buNone/>
            </a:pPr>
            <a:r>
              <a:rPr lang="en-US" dirty="0" smtClean="0"/>
              <a:t>COB = board of directors activities</a:t>
            </a:r>
          </a:p>
          <a:p>
            <a:pPr>
              <a:buNone/>
            </a:pPr>
            <a:r>
              <a:rPr lang="en-US" dirty="0" smtClean="0"/>
              <a:t>CEO = operational activities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 Governance (cont.)</a:t>
            </a:r>
            <a:endParaRPr lang="en-US" dirty="0"/>
          </a:p>
        </p:txBody>
      </p:sp>
      <p:sp>
        <p:nvSpPr>
          <p:cNvPr id="3" name="Content Placeholder 2"/>
          <p:cNvSpPr>
            <a:spLocks noGrp="1"/>
          </p:cNvSpPr>
          <p:nvPr>
            <p:ph idx="1"/>
          </p:nvPr>
        </p:nvSpPr>
        <p:spPr/>
        <p:txBody>
          <a:bodyPr>
            <a:normAutofit fontScale="92500" lnSpcReduction="20000"/>
          </a:bodyPr>
          <a:lstStyle/>
          <a:p>
            <a:r>
              <a:rPr lang="en-US" i="1" u="sng" dirty="0" smtClean="0"/>
              <a:t>Pros</a:t>
            </a:r>
            <a:r>
              <a:rPr lang="en-US" i="1" dirty="0" smtClean="0"/>
              <a:t>:</a:t>
            </a:r>
            <a:r>
              <a:rPr lang="en-US" dirty="0" smtClean="0"/>
              <a:t>  A combined Chairman/CEO acts as </a:t>
            </a:r>
            <a:r>
              <a:rPr lang="en-US" b="1" dirty="0" smtClean="0"/>
              <a:t>a</a:t>
            </a:r>
            <a:r>
              <a:rPr lang="en-US" dirty="0" smtClean="0"/>
              <a:t> </a:t>
            </a:r>
            <a:r>
              <a:rPr lang="en-US" b="1" dirty="0" smtClean="0"/>
              <a:t>bridge between the board and the operating company</a:t>
            </a:r>
            <a:r>
              <a:rPr lang="en-US" dirty="0" smtClean="0"/>
              <a:t> and can provide critical leadership for strategic initiatives.</a:t>
            </a:r>
          </a:p>
          <a:p>
            <a:r>
              <a:rPr lang="en-US" dirty="0" smtClean="0"/>
              <a:t> </a:t>
            </a:r>
          </a:p>
          <a:p>
            <a:r>
              <a:rPr lang="en-US" dirty="0" smtClean="0"/>
              <a:t>A </a:t>
            </a:r>
            <a:r>
              <a:rPr lang="en-US" dirty="0" smtClean="0"/>
              <a:t>principal role of the Chairman is to propose the general agenda for board meetings from among the many issues facing a company on a day-to-day basis. As a result, a CEO may be in the best position to develop this agenda in the most efficient and effective manner. </a:t>
            </a:r>
          </a:p>
          <a:p>
            <a:pPr>
              <a:buNone/>
            </a:pPr>
            <a:r>
              <a:rPr lang="en-US" dirty="0" smtClean="0"/>
              <a:t> </a:t>
            </a:r>
          </a:p>
          <a:p>
            <a:r>
              <a:rPr lang="en-US" i="1" u="sng" dirty="0" smtClean="0"/>
              <a:t>Cons</a:t>
            </a:r>
            <a:r>
              <a:rPr lang="en-US" i="1" dirty="0" smtClean="0"/>
              <a:t>:</a:t>
            </a:r>
            <a:r>
              <a:rPr lang="en-US" dirty="0" smtClean="0"/>
              <a:t>  </a:t>
            </a:r>
            <a:r>
              <a:rPr lang="en-US" b="1" dirty="0" smtClean="0"/>
              <a:t>The board must maintain independent oversight of management.</a:t>
            </a:r>
            <a:r>
              <a:rPr lang="en-US" dirty="0" smtClean="0"/>
              <a:t>  Joining the roles of COB and CEO could consequently impact board independence.</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38</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 Governance (cont.)</a:t>
            </a:r>
            <a:endParaRPr lang="en-US" dirty="0"/>
          </a:p>
        </p:txBody>
      </p:sp>
      <p:sp>
        <p:nvSpPr>
          <p:cNvPr id="3" name="Content Placeholder 2"/>
          <p:cNvSpPr>
            <a:spLocks noGrp="1"/>
          </p:cNvSpPr>
          <p:nvPr>
            <p:ph idx="1"/>
          </p:nvPr>
        </p:nvSpPr>
        <p:spPr/>
        <p:txBody>
          <a:bodyPr>
            <a:normAutofit/>
          </a:bodyPr>
          <a:lstStyle/>
          <a:p>
            <a:pPr algn="ctr">
              <a:buNone/>
            </a:pPr>
            <a:r>
              <a:rPr lang="en-US" b="1" dirty="0" smtClean="0"/>
              <a:t>Key Board Committees</a:t>
            </a:r>
            <a:endParaRPr lang="en-US" dirty="0" smtClean="0"/>
          </a:p>
          <a:p>
            <a:pPr lvl="0"/>
            <a:r>
              <a:rPr lang="en-US" dirty="0" smtClean="0"/>
              <a:t>Audit Committee</a:t>
            </a:r>
          </a:p>
          <a:p>
            <a:pPr lvl="0"/>
            <a:r>
              <a:rPr lang="en-US" dirty="0" smtClean="0"/>
              <a:t>Social Responsibility Committee</a:t>
            </a:r>
          </a:p>
          <a:p>
            <a:pPr lvl="0"/>
            <a:r>
              <a:rPr lang="en-US" dirty="0" smtClean="0"/>
              <a:t>Nominating and Personnel Committee </a:t>
            </a:r>
          </a:p>
          <a:p>
            <a:pPr lvl="0"/>
            <a:r>
              <a:rPr lang="en-US" dirty="0" smtClean="0"/>
              <a:t>Shareholder Advisory Committee </a:t>
            </a:r>
            <a:endParaRPr lang="en-US" dirty="0" smtClean="0"/>
          </a:p>
          <a:p>
            <a:pPr lvl="0">
              <a:buNone/>
            </a:pPr>
            <a:endParaRPr lang="en-US" dirty="0" smtClean="0"/>
          </a:p>
          <a:p>
            <a:pPr lvl="0">
              <a:buNone/>
            </a:pPr>
            <a:r>
              <a:rPr lang="en-US" dirty="0" smtClean="0"/>
              <a:t>Note</a:t>
            </a:r>
            <a:r>
              <a:rPr lang="en-US" dirty="0" smtClean="0"/>
              <a:t>: “Trustees” must be </a:t>
            </a:r>
            <a:r>
              <a:rPr lang="en-US" i="1" dirty="0" smtClean="0"/>
              <a:t>independent </a:t>
            </a:r>
            <a:r>
              <a:rPr lang="en-US" dirty="0" smtClean="0"/>
              <a:t>of the company’s management</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39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 </a:t>
            </a:r>
            <a:endParaRPr lang="en-US" dirty="0"/>
          </a:p>
        </p:txBody>
      </p:sp>
      <p:sp>
        <p:nvSpPr>
          <p:cNvPr id="3" name="Content Placeholder 2"/>
          <p:cNvSpPr>
            <a:spLocks noGrp="1"/>
          </p:cNvSpPr>
          <p:nvPr>
            <p:ph idx="1"/>
          </p:nvPr>
        </p:nvSpPr>
        <p:spPr/>
        <p:txBody>
          <a:bodyPr/>
          <a:lstStyle/>
          <a:p>
            <a:pPr>
              <a:buNone/>
            </a:pPr>
            <a:endParaRPr lang="en-US" dirty="0" smtClean="0"/>
          </a:p>
          <a:p>
            <a:pPr algn="ctr">
              <a:buNone/>
            </a:pPr>
            <a:r>
              <a:rPr lang="en-US" sz="3600" b="1" dirty="0" smtClean="0"/>
              <a:t>Our History, our Laws, and our Evolving Workplace </a:t>
            </a:r>
            <a:endParaRPr lang="en-US" sz="3600" b="1"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“Defective Certification” </a:t>
            </a:r>
            <a:endParaRPr lang="en-US" dirty="0"/>
          </a:p>
        </p:txBody>
      </p:sp>
      <p:sp>
        <p:nvSpPr>
          <p:cNvPr id="3" name="Content Placeholder 2"/>
          <p:cNvSpPr>
            <a:spLocks noGrp="1"/>
          </p:cNvSpPr>
          <p:nvPr>
            <p:ph idx="1"/>
          </p:nvPr>
        </p:nvSpPr>
        <p:spPr/>
        <p:txBody>
          <a:bodyPr/>
          <a:lstStyle/>
          <a:p>
            <a:r>
              <a:rPr lang="en-US" i="1" dirty="0" smtClean="0">
                <a:solidFill>
                  <a:srgbClr val="FF0000"/>
                </a:solidFill>
              </a:rPr>
              <a:t>Criminal </a:t>
            </a:r>
            <a:r>
              <a:rPr lang="en-US" dirty="0" smtClean="0"/>
              <a:t>prosecution for CEO and CFO of publicly traded companies</a:t>
            </a:r>
            <a:endParaRPr lang="en-US" dirty="0" smtClean="0"/>
          </a:p>
          <a:p>
            <a:endParaRPr lang="en-US" dirty="0" smtClean="0"/>
          </a:p>
          <a:p>
            <a:r>
              <a:rPr lang="en-US" dirty="0" smtClean="0"/>
              <a:t>Penalties </a:t>
            </a:r>
            <a:r>
              <a:rPr lang="en-US" dirty="0" smtClean="0"/>
              <a:t>include:</a:t>
            </a:r>
          </a:p>
          <a:p>
            <a:pPr marL="457200" indent="-457200">
              <a:buNone/>
            </a:pPr>
            <a:r>
              <a:rPr lang="en-US" dirty="0" smtClean="0"/>
              <a:t>		</a:t>
            </a:r>
            <a:r>
              <a:rPr lang="en-US" sz="2000" dirty="0" smtClean="0"/>
              <a:t>$1 MM, up to 5 years in prison </a:t>
            </a:r>
          </a:p>
          <a:p>
            <a:pPr>
              <a:buNone/>
            </a:pPr>
            <a:r>
              <a:rPr lang="en-US" sz="2000" dirty="0" smtClean="0"/>
              <a:t>		$5 MM, up to 20 years in prison (if willful) </a:t>
            </a:r>
            <a:endParaRPr lang="en-US" sz="2000" dirty="0" smtClean="0"/>
          </a:p>
          <a:p>
            <a:pPr>
              <a:buNone/>
            </a:pPr>
            <a:endParaRPr lang="en-US" u="sng" dirty="0" smtClean="0"/>
          </a:p>
          <a:p>
            <a:pPr>
              <a:buNone/>
            </a:pPr>
            <a:r>
              <a:rPr lang="en-US" u="sng" dirty="0" smtClean="0"/>
              <a:t>Lesson</a:t>
            </a:r>
            <a:r>
              <a:rPr lang="en-US" dirty="0" smtClean="0"/>
              <a:t>: SOX, AKA SARBOX, has teeth!!!  </a:t>
            </a:r>
          </a:p>
        </p:txBody>
      </p:sp>
      <p:sp>
        <p:nvSpPr>
          <p:cNvPr id="4" name="Slide Number Placeholder 3"/>
          <p:cNvSpPr>
            <a:spLocks noGrp="1"/>
          </p:cNvSpPr>
          <p:nvPr>
            <p:ph type="sldNum" sz="quarter" idx="12"/>
          </p:nvPr>
        </p:nvSpPr>
        <p:spPr/>
        <p:txBody>
          <a:bodyPr/>
          <a:lstStyle/>
          <a:p>
            <a:fld id="{D5B3B9CB-F394-8846-8D11-443DA7457F6A}" type="slidenum">
              <a:rPr lang="en-US" smtClean="0"/>
              <a:pPr/>
              <a:t>40</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a:t>
            </a:r>
            <a:r>
              <a:rPr lang="en-US" dirty="0" smtClean="0"/>
              <a:t>III: </a:t>
            </a:r>
            <a:r>
              <a:rPr lang="en-US" dirty="0" smtClean="0"/>
              <a:t>Internal Investigation Strategies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Rule </a:t>
            </a:r>
            <a:r>
              <a:rPr lang="en-US" b="1" u="sng" dirty="0" smtClean="0"/>
              <a:t>1</a:t>
            </a:r>
            <a:r>
              <a:rPr lang="en-US" dirty="0" smtClean="0"/>
              <a:t>: It’s all about the record </a:t>
            </a:r>
          </a:p>
          <a:p>
            <a:endParaRPr lang="en-US" dirty="0" smtClean="0"/>
          </a:p>
          <a:p>
            <a:r>
              <a:rPr lang="en-US" b="1" u="sng" dirty="0" smtClean="0"/>
              <a:t>Rule 2</a:t>
            </a:r>
            <a:r>
              <a:rPr lang="en-US" dirty="0" smtClean="0"/>
              <a:t>: Practice trumps policy </a:t>
            </a:r>
          </a:p>
          <a:p>
            <a:endParaRPr lang="en-US" dirty="0" smtClean="0"/>
          </a:p>
          <a:p>
            <a:r>
              <a:rPr lang="en-US" b="1" u="sng" dirty="0" smtClean="0"/>
              <a:t>Rule 3</a:t>
            </a:r>
            <a:r>
              <a:rPr lang="en-US" dirty="0" smtClean="0"/>
              <a:t>:  Always the Get the Accused Worker’s Side of the Story Before Making a Final Decision</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Investigations (cont.)</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Rule </a:t>
            </a:r>
            <a:r>
              <a:rPr lang="en-US" b="1" u="sng" dirty="0" smtClean="0"/>
              <a:t>4</a:t>
            </a:r>
            <a:r>
              <a:rPr lang="en-US" dirty="0" smtClean="0"/>
              <a:t>:  When the issue drives the outcome </a:t>
            </a:r>
          </a:p>
          <a:p>
            <a:endParaRPr lang="en-US" dirty="0" smtClean="0"/>
          </a:p>
          <a:p>
            <a:r>
              <a:rPr lang="en-US" b="1" u="sng" dirty="0" smtClean="0"/>
              <a:t>Rule 5</a:t>
            </a:r>
            <a:r>
              <a:rPr lang="en-US" dirty="0" smtClean="0"/>
              <a:t>:  The importance of timeliness </a:t>
            </a:r>
          </a:p>
          <a:p>
            <a:endParaRPr lang="en-US" dirty="0" smtClean="0"/>
          </a:p>
          <a:p>
            <a:r>
              <a:rPr lang="en-US" b="1" u="sng" dirty="0" smtClean="0"/>
              <a:t>Rule 6</a:t>
            </a:r>
            <a:r>
              <a:rPr lang="en-US" dirty="0" smtClean="0"/>
              <a:t>: Removing employees from the workplace: a necessary consideration in the investigation process</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Investigations (cont.)</a:t>
            </a:r>
            <a:endParaRPr lang="en-US" dirty="0"/>
          </a:p>
        </p:txBody>
      </p:sp>
      <p:sp>
        <p:nvSpPr>
          <p:cNvPr id="3" name="Content Placeholder 2"/>
          <p:cNvSpPr>
            <a:spLocks noGrp="1"/>
          </p:cNvSpPr>
          <p:nvPr>
            <p:ph idx="1"/>
          </p:nvPr>
        </p:nvSpPr>
        <p:spPr/>
        <p:txBody>
          <a:bodyPr/>
          <a:lstStyle/>
          <a:p>
            <a:endParaRPr lang="en-US" dirty="0" smtClean="0"/>
          </a:p>
          <a:p>
            <a:r>
              <a:rPr lang="en-US" b="1" u="sng" dirty="0" smtClean="0"/>
              <a:t>Rule 7</a:t>
            </a:r>
            <a:r>
              <a:rPr lang="en-US" dirty="0" smtClean="0"/>
              <a:t>: Sameness vs. Consistency </a:t>
            </a:r>
          </a:p>
          <a:p>
            <a:endParaRPr lang="en-US" dirty="0" smtClean="0"/>
          </a:p>
          <a:p>
            <a:r>
              <a:rPr lang="en-US" b="1" u="sng" dirty="0" smtClean="0"/>
              <a:t>Rule 8</a:t>
            </a:r>
            <a:r>
              <a:rPr lang="en-US" dirty="0" smtClean="0"/>
              <a:t>:  Performance vs. Conduct </a:t>
            </a:r>
          </a:p>
          <a:p>
            <a:endParaRPr lang="en-US" dirty="0" smtClean="0"/>
          </a:p>
          <a:p>
            <a:r>
              <a:rPr lang="en-US" b="1" u="sng" dirty="0" smtClean="0"/>
              <a:t>Rule 9</a:t>
            </a:r>
            <a:r>
              <a:rPr lang="en-US" dirty="0" smtClean="0"/>
              <a:t>:  Beware the Dreaded “Preemptive Strike” </a:t>
            </a:r>
          </a:p>
          <a:p>
            <a:pPr>
              <a:buNone/>
            </a:pPr>
            <a:endParaRPr lang="en-US" dirty="0" smtClean="0"/>
          </a:p>
        </p:txBody>
      </p:sp>
      <p:sp>
        <p:nvSpPr>
          <p:cNvPr id="4" name="Slide Number Placeholder 3"/>
          <p:cNvSpPr>
            <a:spLocks noGrp="1"/>
          </p:cNvSpPr>
          <p:nvPr>
            <p:ph type="sldNum" sz="quarter" idx="12"/>
          </p:nvPr>
        </p:nvSpPr>
        <p:spPr/>
        <p:txBody>
          <a:bodyPr/>
          <a:lstStyle/>
          <a:p>
            <a:fld id="{D5B3B9CB-F394-8846-8D11-443DA7457F6A}" type="slidenum">
              <a:rPr lang="en-US" smtClean="0"/>
              <a:pPr/>
              <a:t>43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Investigations (cont.)</a:t>
            </a:r>
            <a:endParaRPr lang="en-US" dirty="0"/>
          </a:p>
        </p:txBody>
      </p:sp>
      <p:sp>
        <p:nvSpPr>
          <p:cNvPr id="3" name="Content Placeholder 2"/>
          <p:cNvSpPr>
            <a:spLocks noGrp="1"/>
          </p:cNvSpPr>
          <p:nvPr>
            <p:ph idx="1"/>
          </p:nvPr>
        </p:nvSpPr>
        <p:spPr/>
        <p:txBody>
          <a:bodyPr/>
          <a:lstStyle/>
          <a:p>
            <a:endParaRPr lang="en-US" b="1" dirty="0" smtClean="0"/>
          </a:p>
          <a:p>
            <a:r>
              <a:rPr lang="en-US" b="1" dirty="0" smtClean="0"/>
              <a:t>Rule </a:t>
            </a:r>
            <a:r>
              <a:rPr lang="en-US" b="1" dirty="0" smtClean="0"/>
              <a:t>10: </a:t>
            </a:r>
            <a:r>
              <a:rPr lang="en-US" dirty="0" smtClean="0"/>
              <a:t>Vet the record before recommending termination</a:t>
            </a:r>
          </a:p>
          <a:p>
            <a:endParaRPr lang="en-US" dirty="0" smtClean="0"/>
          </a:p>
          <a:p>
            <a:r>
              <a:rPr lang="en-US" dirty="0" smtClean="0"/>
              <a:t>For a list of key record review items, visit </a:t>
            </a:r>
            <a:r>
              <a:rPr lang="en-US" dirty="0" smtClean="0">
                <a:hlinkClick r:id="rId2"/>
              </a:rPr>
              <a:t>www.PaulFalconeHR.com</a:t>
            </a:r>
            <a:r>
              <a:rPr lang="en-US" dirty="0" smtClean="0"/>
              <a:t> and look at the Blog page under:  “Ten Practical and </a:t>
            </a:r>
            <a:r>
              <a:rPr lang="en-US" i="1" dirty="0" smtClean="0"/>
              <a:t>Street-Smart </a:t>
            </a:r>
            <a:r>
              <a:rPr lang="en-US" dirty="0" smtClean="0"/>
              <a:t>Rules for Conducting Internal Workplace Investigations”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a:t>
            </a:r>
            <a:r>
              <a:rPr lang="en-US" dirty="0" smtClean="0"/>
              <a:t> IV</a:t>
            </a:r>
            <a:r>
              <a:rPr lang="en-US" dirty="0" smtClean="0"/>
              <a:t>: Real Life Scenarios</a:t>
            </a:r>
            <a:endParaRPr lang="en-US" dirty="0"/>
          </a:p>
        </p:txBody>
      </p:sp>
      <p:sp>
        <p:nvSpPr>
          <p:cNvPr id="3" name="Content Placeholder 2"/>
          <p:cNvSpPr>
            <a:spLocks noGrp="1"/>
          </p:cNvSpPr>
          <p:nvPr>
            <p:ph idx="1"/>
          </p:nvPr>
        </p:nvSpPr>
        <p:spPr/>
        <p:txBody>
          <a:bodyPr/>
          <a:lstStyle/>
          <a:p>
            <a:pPr algn="ctr">
              <a:buNone/>
            </a:pPr>
            <a:r>
              <a:rPr lang="en-US" b="1" dirty="0" smtClean="0"/>
              <a:t>You Make the Call . . .</a:t>
            </a:r>
          </a:p>
          <a:p>
            <a:pPr algn="ctr">
              <a:buNone/>
            </a:pPr>
            <a:endParaRPr lang="en-US" b="1" dirty="0" smtClean="0"/>
          </a:p>
          <a:p>
            <a:pPr>
              <a:buNone/>
            </a:pPr>
            <a:r>
              <a:rPr lang="en-US" b="1" u="sng" dirty="0" smtClean="0"/>
              <a:t>Scenario 1</a:t>
            </a:r>
            <a:r>
              <a:rPr lang="en-US" b="1" dirty="0" smtClean="0"/>
              <a:t>:  “Hey boss, can I talk to you for a few minutes off the record?”   </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Scenario </a:t>
            </a:r>
            <a:r>
              <a:rPr lang="en-US" b="1" u="sng" dirty="0" smtClean="0"/>
              <a:t>2</a:t>
            </a:r>
            <a:r>
              <a:rPr lang="en-US" dirty="0" smtClean="0"/>
              <a:t>:  Two employees (peers) begin dating in the workplace.  Do they have an obligation to disclose their new relationship? </a:t>
            </a:r>
          </a:p>
          <a:p>
            <a:endParaRPr lang="en-US" dirty="0" smtClean="0"/>
          </a:p>
          <a:p>
            <a:r>
              <a:rPr lang="en-US" b="1" u="sng" dirty="0" smtClean="0"/>
              <a:t>Scenario 3</a:t>
            </a:r>
            <a:r>
              <a:rPr lang="en-US" dirty="0" smtClean="0"/>
              <a:t>:  Two employees (manager - subordinate) begin dating in the workplace.  Do they have an obligation to disclose their new relationship? </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normAutofit fontScale="92500"/>
          </a:bodyPr>
          <a:lstStyle/>
          <a:p>
            <a:endParaRPr lang="en-US" b="1" u="sng" dirty="0" smtClean="0">
              <a:effectLst>
                <a:outerShdw blurRad="38100" dist="38100" dir="2700000" algn="tl">
                  <a:srgbClr val="000000">
                    <a:alpha val="43137"/>
                  </a:srgbClr>
                </a:outerShdw>
              </a:effectLst>
            </a:endParaRPr>
          </a:p>
          <a:p>
            <a:r>
              <a:rPr lang="en-US" b="1" u="sng" dirty="0" smtClean="0">
                <a:effectLst>
                  <a:outerShdw blurRad="38100" dist="38100" dir="2700000" algn="tl">
                    <a:srgbClr val="000000">
                      <a:alpha val="43137"/>
                    </a:srgbClr>
                  </a:outerShdw>
                </a:effectLst>
              </a:rPr>
              <a:t>Scenario </a:t>
            </a:r>
            <a:r>
              <a:rPr lang="en-US" b="1" u="sng" dirty="0" smtClean="0">
                <a:effectLst>
                  <a:outerShdw blurRad="38100" dist="38100" dir="2700000" algn="tl">
                    <a:srgbClr val="000000">
                      <a:alpha val="43137"/>
                    </a:srgbClr>
                  </a:outerShdw>
                </a:effectLst>
              </a:rPr>
              <a:t>4</a:t>
            </a:r>
            <a:r>
              <a:rPr lang="en-US" dirty="0" smtClean="0"/>
              <a:t>:  Loner employee carries a little red book where she takes notes about her coworkers.  She tells that they if they do anything to hurt her, she will turn over her notebook to her attorney and sue them personally.  Does the company have any recourse toward this employee?  </a:t>
            </a:r>
          </a:p>
          <a:p>
            <a:endParaRPr lang="en-US" dirty="0" smtClean="0"/>
          </a:p>
          <a:p>
            <a:r>
              <a:rPr lang="en-US" b="1" u="sng" dirty="0" smtClean="0"/>
              <a:t>Scenario 5</a:t>
            </a:r>
            <a:r>
              <a:rPr lang="en-US" dirty="0" smtClean="0"/>
              <a:t>:  Loner employee from New Orleans creates voodoo dolls of her coworkers and sets them prominently on her desk.  Can management intervene?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Scenario </a:t>
            </a:r>
            <a:r>
              <a:rPr lang="en-US" b="1" u="sng" dirty="0" smtClean="0"/>
              <a:t>6</a:t>
            </a:r>
            <a:r>
              <a:rPr lang="en-US" dirty="0" smtClean="0"/>
              <a:t>:  Assistant store manager reports to store manager (husband and wife).  Husband (AM) arrested for drug possession.  Does wife (store manager) have an obligation to disclose her husband’s / assistant manager’s arrest?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48</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Scenario </a:t>
            </a:r>
            <a:r>
              <a:rPr lang="en-US" b="1" u="sng" dirty="0" smtClean="0"/>
              <a:t>7</a:t>
            </a:r>
            <a:r>
              <a:rPr lang="en-US" dirty="0" smtClean="0"/>
              <a:t>:  Retail store announces to its workers that it’s expanding hours to include Sundays from </a:t>
            </a:r>
            <a:r>
              <a:rPr lang="en-US" dirty="0" smtClean="0"/>
              <a:t>9:00 </a:t>
            </a:r>
            <a:r>
              <a:rPr lang="en-US" dirty="0" smtClean="0"/>
              <a:t>– </a:t>
            </a:r>
            <a:r>
              <a:rPr lang="en-US" dirty="0" smtClean="0"/>
              <a:t>4:00.  </a:t>
            </a:r>
            <a:r>
              <a:rPr lang="en-US" dirty="0" smtClean="0"/>
              <a:t>Employees suddenly “see religion.”  Does the company have any recourse to a team that refuses to work Sunday hours for religious reasons?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49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A Definition </a:t>
            </a:r>
            <a:endParaRPr lang="en-US" dirty="0"/>
          </a:p>
        </p:txBody>
      </p:sp>
      <p:sp>
        <p:nvSpPr>
          <p:cNvPr id="3" name="Content Placeholder 2"/>
          <p:cNvSpPr>
            <a:spLocks noGrp="1"/>
          </p:cNvSpPr>
          <p:nvPr>
            <p:ph idx="1"/>
          </p:nvPr>
        </p:nvSpPr>
        <p:spPr/>
        <p:txBody>
          <a:bodyPr/>
          <a:lstStyle/>
          <a:p>
            <a:r>
              <a:rPr lang="en-US" dirty="0" smtClean="0"/>
              <a:t>Ethics can be defined as a code of moral standards by which people judge the actions and behaviors of themselves and others. </a:t>
            </a:r>
          </a:p>
          <a:p>
            <a:endParaRPr lang="en-US" dirty="0" smtClean="0"/>
          </a:p>
          <a:p>
            <a:r>
              <a:rPr lang="en-US" dirty="0" smtClean="0"/>
              <a:t>Business Ethics is the “application of a moral code of conduct to the strategic and operational management of a business” – </a:t>
            </a:r>
            <a:r>
              <a:rPr lang="en-US" u="sng" dirty="0" smtClean="0"/>
              <a:t>www.applied-corporate-governance.com</a:t>
            </a:r>
            <a:r>
              <a:rPr lang="en-US" dirty="0" smtClean="0"/>
              <a:t>.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Scenario </a:t>
            </a:r>
            <a:r>
              <a:rPr lang="en-US" b="1" u="sng" dirty="0" smtClean="0"/>
              <a:t>8</a:t>
            </a:r>
            <a:r>
              <a:rPr lang="en-US" dirty="0" smtClean="0"/>
              <a:t>:  Bank employee reports to work with a new nose ring, ear gauge, and eyebrow pin.  Does a company have the right to insist that those paraphernalia</a:t>
            </a:r>
            <a:r>
              <a:rPr lang="en-US" dirty="0" smtClean="0"/>
              <a:t> be removed </a:t>
            </a:r>
            <a:r>
              <a:rPr lang="en-US" dirty="0" smtClean="0"/>
              <a:t>when dealing with customers?  Can a company reassign someone with body piercings and new tattoos to a back-office role that avoids customer </a:t>
            </a:r>
            <a:r>
              <a:rPr lang="en-US" dirty="0" smtClean="0"/>
              <a:t>interaction?  </a:t>
            </a:r>
            <a:r>
              <a:rPr lang="en-US" dirty="0" smtClean="0"/>
              <a:t>What if the individual opts to sport a beard or wear a Burka for religious reasons?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50</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Scenario </a:t>
            </a:r>
            <a:r>
              <a:rPr lang="en-US" b="1" u="sng" dirty="0" smtClean="0"/>
              <a:t>9</a:t>
            </a:r>
            <a:r>
              <a:rPr lang="en-US" dirty="0" smtClean="0"/>
              <a:t>:  Two clerks insist on speaking Spanish with one another throughout the day while filing records; a third, English-only speaking records clerk feels left out and is suspicious that they’re talking about her and laughing about her right in front of her face.  Does the company have the right to insist on English-only speaking rules?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 (cont.) </a:t>
            </a:r>
            <a:endParaRPr lang="en-US" dirty="0"/>
          </a:p>
        </p:txBody>
      </p:sp>
      <p:sp>
        <p:nvSpPr>
          <p:cNvPr id="3" name="Content Placeholder 2"/>
          <p:cNvSpPr>
            <a:spLocks noGrp="1"/>
          </p:cNvSpPr>
          <p:nvPr>
            <p:ph idx="1"/>
          </p:nvPr>
        </p:nvSpPr>
        <p:spPr/>
        <p:txBody>
          <a:bodyPr/>
          <a:lstStyle/>
          <a:p>
            <a:endParaRPr lang="en-US" b="1" u="sng" dirty="0" smtClean="0"/>
          </a:p>
          <a:p>
            <a:r>
              <a:rPr lang="en-US" b="1" u="sng" dirty="0" smtClean="0"/>
              <a:t>Scenario </a:t>
            </a:r>
            <a:r>
              <a:rPr lang="en-US" b="1" u="sng" dirty="0" smtClean="0"/>
              <a:t>10</a:t>
            </a:r>
            <a:r>
              <a:rPr lang="en-US" dirty="0" smtClean="0"/>
              <a:t>:  An administrative assistant complaints to HR that she’s been having an affair with her VP boss for the past nine months.  She claims that the relationship was unwelcome but she felt threatened and feared retaliation if she didn’t comply. </a:t>
            </a:r>
          </a:p>
          <a:p>
            <a:endParaRPr lang="en-US" dirty="0" smtClean="0"/>
          </a:p>
          <a:p>
            <a:r>
              <a:rPr lang="en-US" dirty="0" smtClean="0"/>
              <a:t>The VP confirms that the affair has been ongoing but insists the relationship was consensual.  What options do you have as an employer?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Scenarios </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r>
              <a:rPr lang="en-US" dirty="0" smtClean="0"/>
              <a:t>What </a:t>
            </a:r>
            <a:r>
              <a:rPr lang="en-US" dirty="0" smtClean="0"/>
              <a:t>are some common ways that employees engage in unethical behavior?  </a:t>
            </a:r>
            <a:endParaRPr lang="en-US" dirty="0" smtClean="0"/>
          </a:p>
          <a:p>
            <a:pPr>
              <a:buNone/>
            </a:pPr>
            <a:endParaRPr lang="en-US" dirty="0" smtClean="0"/>
          </a:p>
          <a:p>
            <a:pPr>
              <a:buNone/>
            </a:pPr>
            <a:r>
              <a:rPr lang="en-US" dirty="0" smtClean="0"/>
              <a:t>How </a:t>
            </a:r>
            <a:r>
              <a:rPr lang="en-US" dirty="0" smtClean="0"/>
              <a:t>do you effectively deal with people who constantly “fly just below the radar” in terms of not violating a particular company policy? </a:t>
            </a:r>
            <a:endParaRPr lang="en-US" dirty="0" smtClean="0"/>
          </a:p>
          <a:p>
            <a:pPr>
              <a:buNone/>
            </a:pPr>
            <a:endParaRPr lang="en-US" dirty="0" smtClean="0"/>
          </a:p>
          <a:p>
            <a:pPr>
              <a:buNone/>
            </a:pPr>
            <a:r>
              <a:rPr lang="en-US" dirty="0" smtClean="0"/>
              <a:t>What </a:t>
            </a:r>
            <a:r>
              <a:rPr lang="en-US" dirty="0" smtClean="0"/>
              <a:t>types of performance or conduct infractions can typically justify a “summary dismissal”?  </a:t>
            </a:r>
            <a:endParaRPr lang="en-US" dirty="0" smtClean="0"/>
          </a:p>
          <a:p>
            <a:pPr>
              <a:buNone/>
            </a:pPr>
            <a:endParaRPr lang="en-US" dirty="0" smtClean="0"/>
          </a:p>
          <a:p>
            <a:pPr>
              <a:buNone/>
            </a:pPr>
            <a:r>
              <a:rPr lang="en-US" dirty="0" smtClean="0"/>
              <a:t>How </a:t>
            </a:r>
            <a:r>
              <a:rPr lang="en-US" dirty="0" smtClean="0"/>
              <a:t>would you differentiate handling suicidal vs. homicidal concerns? </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Part</a:t>
            </a:r>
            <a:r>
              <a:rPr lang="en-US" dirty="0" smtClean="0"/>
              <a:t> </a:t>
            </a:r>
            <a:r>
              <a:rPr lang="en-US" dirty="0" smtClean="0"/>
              <a:t>V</a:t>
            </a:r>
            <a:r>
              <a:rPr lang="en-US" dirty="0" smtClean="0"/>
              <a:t>: </a:t>
            </a:r>
            <a:r>
              <a:rPr lang="en-US" dirty="0" smtClean="0"/>
              <a:t>Executive Compensation</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smtClean="0"/>
              <a:t>“</a:t>
            </a:r>
            <a:r>
              <a:rPr lang="en-US" dirty="0" smtClean="0"/>
              <a:t>CEO pay rose from about $5MM a year in 1998 to $12MM a year in 2010.  The stocks of their companies have, on average, fallen by a third.”  (Money Magazine, February 2012, page 100). </a:t>
            </a:r>
            <a:endParaRPr lang="en-US" dirty="0" smtClean="0"/>
          </a:p>
          <a:p>
            <a:endParaRPr lang="en-US" dirty="0" smtClean="0"/>
          </a:p>
          <a:p>
            <a:r>
              <a:rPr lang="en-US" dirty="0" smtClean="0"/>
              <a:t>“</a:t>
            </a:r>
            <a:r>
              <a:rPr lang="en-US" dirty="0" smtClean="0"/>
              <a:t>Say on Pay” shareholder initiatives (non-binding vote)</a:t>
            </a:r>
            <a:endParaRPr lang="en-US" dirty="0" smtClean="0"/>
          </a:p>
          <a:p>
            <a:endParaRPr lang="en-US" dirty="0" smtClean="0"/>
          </a:p>
          <a:p>
            <a:r>
              <a:rPr lang="en-US" dirty="0" smtClean="0"/>
              <a:t>Balancing </a:t>
            </a:r>
            <a:r>
              <a:rPr lang="en-US" dirty="0" smtClean="0"/>
              <a:t>governance standards, investor concerns, and sound business strategy </a:t>
            </a:r>
            <a:endParaRPr lang="en-US" dirty="0" smtClean="0"/>
          </a:p>
          <a:p>
            <a:endParaRPr lang="en-US" dirty="0" smtClean="0"/>
          </a:p>
          <a:p>
            <a:r>
              <a:rPr lang="en-US" dirty="0" smtClean="0"/>
              <a:t>Four </a:t>
            </a:r>
            <a:r>
              <a:rPr lang="en-US" dirty="0" smtClean="0"/>
              <a:t>core elements:  (1) salary, (2) benefits, (3) bonus, and (4) long-term incentives (LTI)</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Comp Design</a:t>
            </a:r>
            <a:endParaRPr lang="en-US" dirty="0"/>
          </a:p>
        </p:txBody>
      </p:sp>
      <p:sp>
        <p:nvSpPr>
          <p:cNvPr id="3" name="Content Placeholder 2"/>
          <p:cNvSpPr>
            <a:spLocks noGrp="1"/>
          </p:cNvSpPr>
          <p:nvPr>
            <p:ph idx="1"/>
          </p:nvPr>
        </p:nvSpPr>
        <p:spPr/>
        <p:txBody>
          <a:bodyPr>
            <a:normAutofit lnSpcReduction="10000"/>
          </a:bodyPr>
          <a:lstStyle/>
          <a:p>
            <a:pPr algn="ctr">
              <a:buNone/>
            </a:pPr>
            <a:endParaRPr lang="en-US" dirty="0" smtClean="0"/>
          </a:p>
          <a:p>
            <a:pPr algn="ctr">
              <a:buNone/>
            </a:pPr>
            <a:r>
              <a:rPr lang="en-US" dirty="0" smtClean="0"/>
              <a:t>1</a:t>
            </a:r>
            <a:r>
              <a:rPr lang="en-US" dirty="0" smtClean="0"/>
              <a:t>. Appropriate Pay Mix</a:t>
            </a:r>
          </a:p>
          <a:p>
            <a:pPr algn="ctr">
              <a:buNone/>
            </a:pPr>
            <a:r>
              <a:rPr lang="en-US" dirty="0" smtClean="0"/>
              <a:t>2. Performance Metrics</a:t>
            </a:r>
          </a:p>
          <a:p>
            <a:pPr algn="ctr">
              <a:buNone/>
            </a:pPr>
            <a:r>
              <a:rPr lang="en-US" dirty="0" smtClean="0"/>
              <a:t>3. Adequate Controls (governance standards)</a:t>
            </a:r>
          </a:p>
          <a:p>
            <a:pPr algn="ctr">
              <a:buNone/>
            </a:pPr>
            <a:r>
              <a:rPr lang="en-US" dirty="0" smtClean="0"/>
              <a:t>4. Investor Concerns</a:t>
            </a:r>
          </a:p>
          <a:p>
            <a:pPr algn="ctr">
              <a:buNone/>
            </a:pPr>
            <a:r>
              <a:rPr lang="en-US" u="sng" dirty="0" smtClean="0"/>
              <a:t>5. Sound Business Strategy</a:t>
            </a:r>
            <a:endParaRPr lang="en-US" dirty="0" smtClean="0"/>
          </a:p>
          <a:p>
            <a:pPr algn="ctr">
              <a:buNone/>
            </a:pPr>
            <a:r>
              <a:rPr lang="en-US" dirty="0" smtClean="0"/>
              <a:t>= Support Sustainable for Shareholder Value</a:t>
            </a:r>
            <a:r>
              <a:rPr lang="en-US" dirty="0" smtClean="0"/>
              <a:t>*</a:t>
            </a:r>
          </a:p>
          <a:p>
            <a:pPr algn="ctr">
              <a:buNone/>
            </a:pPr>
            <a:endParaRPr lang="en-US" dirty="0" smtClean="0"/>
          </a:p>
          <a:p>
            <a:pPr algn="ctr">
              <a:buNone/>
            </a:pPr>
            <a:endParaRPr lang="en-US" dirty="0" smtClean="0"/>
          </a:p>
          <a:p>
            <a:pPr>
              <a:buNone/>
            </a:pPr>
            <a:r>
              <a:rPr lang="en-US" sz="1400" dirty="0" smtClean="0"/>
              <a:t>* “Shareholder Value” is measured by (1) stock price appreciation and (2) dividends. </a:t>
            </a:r>
          </a:p>
          <a:p>
            <a:pPr>
              <a:buNone/>
            </a:pP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Slope</a:t>
            </a:r>
            <a:endParaRPr lang="en-US" dirty="0"/>
          </a:p>
        </p:txBody>
      </p:sp>
      <p:sp>
        <p:nvSpPr>
          <p:cNvPr id="3" name="Content Placeholder 2"/>
          <p:cNvSpPr>
            <a:spLocks noGrp="1"/>
          </p:cNvSpPr>
          <p:nvPr>
            <p:ph idx="1"/>
          </p:nvPr>
        </p:nvSpPr>
        <p:spPr/>
        <p:txBody>
          <a:bodyPr/>
          <a:lstStyle/>
          <a:p>
            <a:endParaRPr lang="en-US" dirty="0" smtClean="0"/>
          </a:p>
          <a:p>
            <a:r>
              <a:rPr lang="en-US" dirty="0" smtClean="0"/>
              <a:t>The </a:t>
            </a:r>
            <a:r>
              <a:rPr lang="en-US" dirty="0" smtClean="0"/>
              <a:t>relationship of salaries paid to subordinates of a key executive manager.  Slope is a percentage relationship showing a reasonable salary differential between the key positions and its subordinates. </a:t>
            </a:r>
          </a:p>
          <a:p>
            <a:endParaRPr lang="en-US" dirty="0" smtClean="0"/>
          </a:p>
          <a:p>
            <a:r>
              <a:rPr lang="en-US" dirty="0" smtClean="0"/>
              <a:t>For example, in a $1 billion organization, the slope might look like this: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 Slope (cont.)</a:t>
            </a:r>
            <a:endParaRPr lang="en-US" dirty="0"/>
          </a:p>
        </p:txBody>
      </p:sp>
      <p:sp>
        <p:nvSpPr>
          <p:cNvPr id="3" name="Content Placeholder 2"/>
          <p:cNvSpPr>
            <a:spLocks noGrp="1"/>
          </p:cNvSpPr>
          <p:nvPr>
            <p:ph idx="1"/>
          </p:nvPr>
        </p:nvSpPr>
        <p:spPr/>
        <p:txBody>
          <a:bodyPr>
            <a:normAutofit/>
          </a:bodyPr>
          <a:lstStyle/>
          <a:p>
            <a:pPr algn="ctr">
              <a:buNone/>
            </a:pPr>
            <a:endParaRPr lang="en-US" dirty="0" smtClean="0"/>
          </a:p>
          <a:p>
            <a:pPr algn="ctr">
              <a:buNone/>
            </a:pPr>
            <a:r>
              <a:rPr lang="en-US" dirty="0" smtClean="0"/>
              <a:t>CEO </a:t>
            </a:r>
            <a:r>
              <a:rPr lang="en-US" dirty="0" smtClean="0"/>
              <a:t>(</a:t>
            </a:r>
            <a:r>
              <a:rPr lang="en-US" dirty="0" smtClean="0">
                <a:solidFill>
                  <a:srgbClr val="FF0000"/>
                </a:solidFill>
              </a:rPr>
              <a:t>100% </a:t>
            </a:r>
            <a:r>
              <a:rPr lang="en-US" dirty="0" smtClean="0"/>
              <a:t>anchor) </a:t>
            </a:r>
          </a:p>
          <a:p>
            <a:pPr algn="ctr">
              <a:buNone/>
            </a:pPr>
            <a:r>
              <a:rPr lang="en-US" dirty="0" smtClean="0">
                <a:sym typeface="Symbol"/>
              </a:rPr>
              <a:t></a:t>
            </a:r>
            <a:endParaRPr lang="en-US" dirty="0" smtClean="0"/>
          </a:p>
          <a:p>
            <a:pPr algn="ctr">
              <a:buNone/>
            </a:pPr>
            <a:r>
              <a:rPr lang="en-US" dirty="0" smtClean="0"/>
              <a:t>Finance (</a:t>
            </a:r>
            <a:r>
              <a:rPr lang="en-US" dirty="0" smtClean="0">
                <a:solidFill>
                  <a:srgbClr val="FF0000"/>
                </a:solidFill>
              </a:rPr>
              <a:t>70%</a:t>
            </a:r>
            <a:r>
              <a:rPr lang="en-US" dirty="0" smtClean="0"/>
              <a:t>)</a:t>
            </a:r>
          </a:p>
          <a:p>
            <a:pPr algn="ctr">
              <a:buNone/>
            </a:pPr>
            <a:r>
              <a:rPr lang="en-US" dirty="0" smtClean="0"/>
              <a:t>Marketing</a:t>
            </a:r>
          </a:p>
          <a:p>
            <a:pPr algn="ctr">
              <a:buNone/>
            </a:pPr>
            <a:r>
              <a:rPr lang="en-US" dirty="0" smtClean="0"/>
              <a:t>Engineering</a:t>
            </a:r>
          </a:p>
          <a:p>
            <a:pPr algn="ctr">
              <a:buNone/>
            </a:pPr>
            <a:r>
              <a:rPr lang="en-US" dirty="0" smtClean="0"/>
              <a:t>Manufacturing</a:t>
            </a:r>
          </a:p>
          <a:p>
            <a:pPr algn="ctr">
              <a:buNone/>
            </a:pPr>
            <a:r>
              <a:rPr lang="en-US" dirty="0" smtClean="0"/>
              <a:t>HR (</a:t>
            </a:r>
            <a:r>
              <a:rPr lang="en-US" dirty="0" smtClean="0">
                <a:solidFill>
                  <a:srgbClr val="FF0000"/>
                </a:solidFill>
              </a:rPr>
              <a:t>40%</a:t>
            </a:r>
            <a:r>
              <a:rPr lang="en-US" dirty="0" smtClean="0"/>
              <a:t>)</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CEO-to-Average-Employee</a:t>
            </a:r>
            <a:endParaRPr lang="en-US"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In </a:t>
            </a:r>
            <a:r>
              <a:rPr lang="en-US" dirty="0" smtClean="0"/>
              <a:t>1965, the ratio of CEO total compensation to that of all employees in the company was approximately </a:t>
            </a:r>
            <a:r>
              <a:rPr lang="en-US" dirty="0" smtClean="0">
                <a:solidFill>
                  <a:srgbClr val="FF0000"/>
                </a:solidFill>
              </a:rPr>
              <a:t>25</a:t>
            </a:r>
            <a:r>
              <a:rPr lang="en-US" dirty="0" smtClean="0"/>
              <a:t> to 1.  </a:t>
            </a:r>
            <a:endParaRPr lang="en-US" dirty="0" smtClean="0"/>
          </a:p>
          <a:p>
            <a:endParaRPr lang="en-US" dirty="0" smtClean="0"/>
          </a:p>
          <a:p>
            <a:r>
              <a:rPr lang="en-US" dirty="0" smtClean="0"/>
              <a:t>In </a:t>
            </a:r>
            <a:r>
              <a:rPr lang="en-US" dirty="0" smtClean="0"/>
              <a:t>1990, that average CEO’s total compensation was about </a:t>
            </a:r>
            <a:r>
              <a:rPr lang="en-US" dirty="0" smtClean="0">
                <a:solidFill>
                  <a:srgbClr val="FF0000"/>
                </a:solidFill>
              </a:rPr>
              <a:t>100 </a:t>
            </a:r>
            <a:r>
              <a:rPr lang="en-US" dirty="0" smtClean="0"/>
              <a:t>times larger than the average compensation of all employees in their company.  </a:t>
            </a:r>
            <a:endParaRPr lang="en-US" dirty="0" smtClean="0"/>
          </a:p>
          <a:p>
            <a:endParaRPr lang="en-US" dirty="0" smtClean="0"/>
          </a:p>
          <a:p>
            <a:r>
              <a:rPr lang="en-US" dirty="0" smtClean="0"/>
              <a:t>Today </a:t>
            </a:r>
            <a:r>
              <a:rPr lang="en-US" dirty="0" smtClean="0"/>
              <a:t>that number is </a:t>
            </a:r>
            <a:r>
              <a:rPr lang="en-US" dirty="0" smtClean="0">
                <a:solidFill>
                  <a:srgbClr val="FF0000"/>
                </a:solidFill>
              </a:rPr>
              <a:t>273</a:t>
            </a:r>
            <a:r>
              <a:rPr lang="en-US" dirty="0" smtClean="0"/>
              <a:t>! </a:t>
            </a:r>
          </a:p>
          <a:p>
            <a:pPr>
              <a:buNone/>
            </a:pPr>
            <a:r>
              <a:rPr lang="en-US" sz="1200" dirty="0" smtClean="0">
                <a:solidFill>
                  <a:schemeClr val="tx1"/>
                </a:solidFill>
              </a:rPr>
              <a:t>Source: Washington Post, June 26, 2013:  “Congrats, CEOs!  You’re Making 273 Times the Pay of the Average Worker” by Lydia DePillis</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58</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CEO Pay Trends </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Increase </a:t>
            </a:r>
            <a:r>
              <a:rPr lang="en-US" dirty="0" smtClean="0"/>
              <a:t>in</a:t>
            </a:r>
            <a:r>
              <a:rPr lang="en-US" dirty="0" smtClean="0"/>
              <a:t> average worker </a:t>
            </a:r>
            <a:r>
              <a:rPr lang="en-US" dirty="0" smtClean="0"/>
              <a:t>annual compensation from 1978 to 2011:  </a:t>
            </a:r>
            <a:r>
              <a:rPr lang="en-US" dirty="0" smtClean="0">
                <a:solidFill>
                  <a:srgbClr val="FF0000"/>
                </a:solidFill>
              </a:rPr>
              <a:t>5.7% </a:t>
            </a:r>
          </a:p>
          <a:p>
            <a:endParaRPr lang="en-US" dirty="0" smtClean="0"/>
          </a:p>
          <a:p>
            <a:r>
              <a:rPr lang="en-US" dirty="0" smtClean="0"/>
              <a:t>Increase in S&amp;P 500 from 1978 to 2011:  </a:t>
            </a:r>
            <a:r>
              <a:rPr lang="en-US" dirty="0" smtClean="0">
                <a:solidFill>
                  <a:srgbClr val="FF0000"/>
                </a:solidFill>
              </a:rPr>
              <a:t>349% </a:t>
            </a:r>
          </a:p>
          <a:p>
            <a:endParaRPr lang="en-US" dirty="0" smtClean="0"/>
          </a:p>
          <a:p>
            <a:r>
              <a:rPr lang="en-US" dirty="0" smtClean="0"/>
              <a:t>Increase in CEO annual compensation from 1978 to 2011:  </a:t>
            </a:r>
            <a:r>
              <a:rPr lang="en-US" dirty="0" smtClean="0">
                <a:solidFill>
                  <a:srgbClr val="FF0000"/>
                </a:solidFill>
              </a:rPr>
              <a:t>727% </a:t>
            </a:r>
          </a:p>
          <a:p>
            <a:pPr>
              <a:buNone/>
            </a:pPr>
            <a:r>
              <a:rPr lang="en-US" sz="1200" dirty="0" smtClean="0">
                <a:solidFill>
                  <a:schemeClr val="tx1"/>
                </a:solidFill>
              </a:rPr>
              <a:t>Source: Washington Post, May 11, 2012: “Crazy Data Point of the Day: How Much CE O Pay vs. Worker Pay has Grown” by Jena McGregor</a:t>
            </a:r>
            <a:endParaRPr lang="en-US" sz="1200" dirty="0">
              <a:solidFill>
                <a:schemeClr val="tx1"/>
              </a:solidFill>
            </a:endParaRPr>
          </a:p>
        </p:txBody>
      </p:sp>
      <p:sp>
        <p:nvSpPr>
          <p:cNvPr id="4" name="Slide Number Placeholder 3"/>
          <p:cNvSpPr>
            <a:spLocks noGrp="1"/>
          </p:cNvSpPr>
          <p:nvPr>
            <p:ph type="sldNum" sz="quarter" idx="12"/>
          </p:nvPr>
        </p:nvSpPr>
        <p:spPr/>
        <p:txBody>
          <a:bodyPr/>
          <a:lstStyle/>
          <a:p>
            <a:fld id="{D5B3B9CB-F394-8846-8D11-443DA7457F6A}" type="slidenum">
              <a:rPr lang="en-US" smtClean="0"/>
              <a:pPr/>
              <a:t>59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vs. Ethical </a:t>
            </a:r>
            <a:endParaRPr lang="en-US" dirty="0"/>
          </a:p>
        </p:txBody>
      </p:sp>
      <p:sp>
        <p:nvSpPr>
          <p:cNvPr id="3" name="Content Placeholder 2"/>
          <p:cNvSpPr>
            <a:spLocks noGrp="1"/>
          </p:cNvSpPr>
          <p:nvPr>
            <p:ph idx="1"/>
          </p:nvPr>
        </p:nvSpPr>
        <p:spPr/>
        <p:txBody>
          <a:bodyPr>
            <a:normAutofit/>
          </a:bodyPr>
          <a:lstStyle/>
          <a:p>
            <a:r>
              <a:rPr lang="en-US" sz="3200" dirty="0" smtClean="0"/>
              <a:t>Legal standard = compliance / avoidance of wrongdoing that could run afoul of the law </a:t>
            </a:r>
          </a:p>
          <a:p>
            <a:endParaRPr lang="en-US" sz="3200" dirty="0" smtClean="0"/>
          </a:p>
          <a:p>
            <a:r>
              <a:rPr lang="en-US" sz="3200" dirty="0" smtClean="0"/>
              <a:t>Ethical standard = building a moral corporate culture that has integrity </a:t>
            </a:r>
            <a:endParaRPr lang="en-US" sz="3200"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They Worth It?</a:t>
            </a:r>
            <a:endParaRPr lang="en-US" dirty="0"/>
          </a:p>
        </p:txBody>
      </p:sp>
      <p:sp>
        <p:nvSpPr>
          <p:cNvPr id="3" name="Content Placeholder 2"/>
          <p:cNvSpPr>
            <a:spLocks noGrp="1"/>
          </p:cNvSpPr>
          <p:nvPr>
            <p:ph idx="1"/>
          </p:nvPr>
        </p:nvSpPr>
        <p:spPr/>
        <p:txBody>
          <a:bodyPr/>
          <a:lstStyle/>
          <a:p>
            <a:pPr algn="ctr">
              <a:buNone/>
            </a:pPr>
            <a:r>
              <a:rPr lang="en-US" b="1" dirty="0" smtClean="0"/>
              <a:t>2004 Executive Comp – Viacom Top Officers</a:t>
            </a:r>
          </a:p>
          <a:p>
            <a:pPr algn="ctr">
              <a:buNone/>
            </a:pPr>
            <a:endParaRPr lang="en-US" b="1" dirty="0" smtClean="0"/>
          </a:p>
          <a:p>
            <a:pPr algn="ctr">
              <a:buNone/>
            </a:pPr>
            <a:r>
              <a:rPr lang="en-US" b="1" dirty="0" smtClean="0"/>
              <a:t> </a:t>
            </a:r>
          </a:p>
          <a:p>
            <a:pPr algn="ctr">
              <a:buNone/>
            </a:pPr>
            <a:endParaRPr lang="en-US" b="1" dirty="0" smtClean="0"/>
          </a:p>
          <a:p>
            <a:pPr algn="ctr">
              <a:buNone/>
            </a:pPr>
            <a:endParaRPr lang="en-US" b="1" dirty="0" smtClean="0"/>
          </a:p>
          <a:p>
            <a:pPr algn="ctr">
              <a:buNone/>
            </a:pPr>
            <a:endParaRPr lang="en-US" b="1"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60</a:t>
            </a:fld>
            <a:endParaRPr lang="en-US" dirty="0"/>
          </a:p>
        </p:txBody>
      </p:sp>
      <p:graphicFrame>
        <p:nvGraphicFramePr>
          <p:cNvPr id="6" name="Table 5"/>
          <p:cNvGraphicFramePr>
            <a:graphicFrameLocks noGrp="1"/>
          </p:cNvGraphicFramePr>
          <p:nvPr/>
        </p:nvGraphicFramePr>
        <p:xfrm>
          <a:off x="1504295" y="2704158"/>
          <a:ext cx="5832196" cy="2289082"/>
        </p:xfrm>
        <a:graphic>
          <a:graphicData uri="http://schemas.openxmlformats.org/drawingml/2006/table">
            <a:tbl>
              <a:tblPr firstRow="1" bandRow="1">
                <a:tableStyleId>{5C22544A-7EE6-4342-B048-85BDC9FD1C3A}</a:tableStyleId>
              </a:tblPr>
              <a:tblGrid>
                <a:gridCol w="1458049"/>
                <a:gridCol w="1458049"/>
                <a:gridCol w="1458049"/>
                <a:gridCol w="1458049"/>
              </a:tblGrid>
              <a:tr h="0">
                <a:tc>
                  <a:txBody>
                    <a:bodyPr/>
                    <a:lstStyle/>
                    <a:p>
                      <a:r>
                        <a:rPr lang="en-US" dirty="0" smtClean="0"/>
                        <a:t>Executive</a:t>
                      </a:r>
                      <a:endParaRPr lang="en-US" dirty="0"/>
                    </a:p>
                  </a:txBody>
                  <a:tcPr/>
                </a:tc>
                <a:tc>
                  <a:txBody>
                    <a:bodyPr/>
                    <a:lstStyle/>
                    <a:p>
                      <a:pPr algn="ctr"/>
                      <a:r>
                        <a:rPr lang="en-US" dirty="0" smtClean="0"/>
                        <a:t>Base</a:t>
                      </a:r>
                      <a:endParaRPr lang="en-US" dirty="0"/>
                    </a:p>
                  </a:txBody>
                  <a:tcPr/>
                </a:tc>
                <a:tc>
                  <a:txBody>
                    <a:bodyPr/>
                    <a:lstStyle/>
                    <a:p>
                      <a:pPr algn="ctr"/>
                      <a:r>
                        <a:rPr lang="en-US" dirty="0" smtClean="0"/>
                        <a:t>Bonus</a:t>
                      </a:r>
                      <a:endParaRPr lang="en-US" dirty="0"/>
                    </a:p>
                  </a:txBody>
                  <a:tcPr/>
                </a:tc>
                <a:tc>
                  <a:txBody>
                    <a:bodyPr/>
                    <a:lstStyle/>
                    <a:p>
                      <a:pPr algn="ctr"/>
                      <a:r>
                        <a:rPr lang="en-US" dirty="0" smtClean="0"/>
                        <a:t>Options </a:t>
                      </a:r>
                      <a:endParaRPr lang="en-US" dirty="0"/>
                    </a:p>
                  </a:txBody>
                  <a:tcPr/>
                </a:tc>
              </a:tr>
              <a:tr h="690424">
                <a:tc>
                  <a:txBody>
                    <a:bodyPr/>
                    <a:lstStyle/>
                    <a:p>
                      <a:r>
                        <a:rPr lang="en-US" dirty="0" smtClean="0">
                          <a:solidFill>
                            <a:srgbClr val="000000"/>
                          </a:solidFill>
                        </a:rPr>
                        <a:t>Redstone</a:t>
                      </a:r>
                      <a:endParaRPr lang="en-US" dirty="0">
                        <a:solidFill>
                          <a:srgbClr val="000000"/>
                        </a:solidFill>
                      </a:endParaRPr>
                    </a:p>
                  </a:txBody>
                  <a:tcPr/>
                </a:tc>
                <a:tc>
                  <a:txBody>
                    <a:bodyPr/>
                    <a:lstStyle/>
                    <a:p>
                      <a:pPr algn="ctr"/>
                      <a:r>
                        <a:rPr lang="en-US" dirty="0" smtClean="0">
                          <a:solidFill>
                            <a:srgbClr val="000000"/>
                          </a:solidFill>
                        </a:rPr>
                        <a:t>$5 MM</a:t>
                      </a:r>
                      <a:endParaRPr lang="en-US" dirty="0">
                        <a:solidFill>
                          <a:srgbClr val="000000"/>
                        </a:solidFill>
                      </a:endParaRPr>
                    </a:p>
                  </a:txBody>
                  <a:tcPr/>
                </a:tc>
                <a:tc>
                  <a:txBody>
                    <a:bodyPr/>
                    <a:lstStyle/>
                    <a:p>
                      <a:pPr algn="ctr"/>
                      <a:r>
                        <a:rPr lang="en-US" dirty="0" smtClean="0">
                          <a:solidFill>
                            <a:srgbClr val="000000"/>
                          </a:solidFill>
                        </a:rPr>
                        <a:t>$16.5</a:t>
                      </a:r>
                      <a:r>
                        <a:rPr lang="en-US" baseline="0" dirty="0" smtClean="0">
                          <a:solidFill>
                            <a:srgbClr val="000000"/>
                          </a:solidFill>
                        </a:rPr>
                        <a:t> MM</a:t>
                      </a:r>
                      <a:endParaRPr lang="en-US" dirty="0">
                        <a:solidFill>
                          <a:srgbClr val="000000"/>
                        </a:solidFill>
                      </a:endParaRPr>
                    </a:p>
                  </a:txBody>
                  <a:tcPr/>
                </a:tc>
                <a:tc>
                  <a:txBody>
                    <a:bodyPr/>
                    <a:lstStyle/>
                    <a:p>
                      <a:pPr algn="ctr"/>
                      <a:r>
                        <a:rPr lang="en-US" dirty="0" smtClean="0">
                          <a:solidFill>
                            <a:srgbClr val="000000"/>
                          </a:solidFill>
                        </a:rPr>
                        <a:t>$34 MM</a:t>
                      </a:r>
                      <a:endParaRPr lang="en-US" dirty="0">
                        <a:solidFill>
                          <a:srgbClr val="000000"/>
                        </a:solidFill>
                      </a:endParaRPr>
                    </a:p>
                  </a:txBody>
                  <a:tcPr/>
                </a:tc>
              </a:tr>
              <a:tr h="608230">
                <a:tc>
                  <a:txBody>
                    <a:bodyPr/>
                    <a:lstStyle/>
                    <a:p>
                      <a:r>
                        <a:rPr lang="en-US" dirty="0" smtClean="0">
                          <a:solidFill>
                            <a:srgbClr val="000000"/>
                          </a:solidFill>
                        </a:rPr>
                        <a:t>Freston</a:t>
                      </a:r>
                      <a:endParaRPr lang="en-US" dirty="0">
                        <a:solidFill>
                          <a:srgbClr val="000000"/>
                        </a:solidFill>
                      </a:endParaRPr>
                    </a:p>
                  </a:txBody>
                  <a:tcPr/>
                </a:tc>
                <a:tc>
                  <a:txBody>
                    <a:bodyPr/>
                    <a:lstStyle/>
                    <a:p>
                      <a:pPr algn="ctr"/>
                      <a:r>
                        <a:rPr lang="en-US" dirty="0" smtClean="0">
                          <a:solidFill>
                            <a:srgbClr val="000000"/>
                          </a:solidFill>
                        </a:rPr>
                        <a:t>$4.2 MM</a:t>
                      </a:r>
                      <a:endParaRPr lang="en-US" dirty="0">
                        <a:solidFill>
                          <a:srgbClr val="000000"/>
                        </a:solidFill>
                      </a:endParaRPr>
                    </a:p>
                  </a:txBody>
                  <a:tcPr/>
                </a:tc>
                <a:tc>
                  <a:txBody>
                    <a:bodyPr/>
                    <a:lstStyle/>
                    <a:p>
                      <a:pPr algn="ctr"/>
                      <a:r>
                        <a:rPr lang="en-US" dirty="0" smtClean="0">
                          <a:solidFill>
                            <a:srgbClr val="000000"/>
                          </a:solidFill>
                        </a:rPr>
                        <a:t>$16 MM</a:t>
                      </a:r>
                      <a:endParaRPr lang="en-US" dirty="0">
                        <a:solidFill>
                          <a:srgbClr val="000000"/>
                        </a:solidFill>
                      </a:endParaRPr>
                    </a:p>
                  </a:txBody>
                  <a:tcPr/>
                </a:tc>
                <a:tc>
                  <a:txBody>
                    <a:bodyPr/>
                    <a:lstStyle/>
                    <a:p>
                      <a:pPr algn="ctr"/>
                      <a:r>
                        <a:rPr lang="en-US" dirty="0" smtClean="0">
                          <a:solidFill>
                            <a:srgbClr val="000000"/>
                          </a:solidFill>
                        </a:rPr>
                        <a:t>$32 MM</a:t>
                      </a:r>
                      <a:endParaRPr lang="en-US" dirty="0">
                        <a:solidFill>
                          <a:srgbClr val="000000"/>
                        </a:solidFill>
                      </a:endParaRPr>
                    </a:p>
                  </a:txBody>
                  <a:tcPr/>
                </a:tc>
              </a:tr>
              <a:tr h="624668">
                <a:tc>
                  <a:txBody>
                    <a:bodyPr/>
                    <a:lstStyle/>
                    <a:p>
                      <a:r>
                        <a:rPr lang="en-US" dirty="0" smtClean="0">
                          <a:solidFill>
                            <a:srgbClr val="000000"/>
                          </a:solidFill>
                        </a:rPr>
                        <a:t>Moonves</a:t>
                      </a:r>
                      <a:endParaRPr lang="en-US" dirty="0">
                        <a:solidFill>
                          <a:srgbClr val="000000"/>
                        </a:solidFill>
                      </a:endParaRPr>
                    </a:p>
                  </a:txBody>
                  <a:tcPr/>
                </a:tc>
                <a:tc>
                  <a:txBody>
                    <a:bodyPr/>
                    <a:lstStyle/>
                    <a:p>
                      <a:pPr algn="ctr"/>
                      <a:r>
                        <a:rPr lang="en-US" dirty="0" smtClean="0">
                          <a:solidFill>
                            <a:srgbClr val="000000"/>
                          </a:solidFill>
                        </a:rPr>
                        <a:t>$5.7 MM</a:t>
                      </a:r>
                      <a:endParaRPr lang="en-US" dirty="0">
                        <a:solidFill>
                          <a:srgbClr val="000000"/>
                        </a:solidFill>
                      </a:endParaRPr>
                    </a:p>
                  </a:txBody>
                  <a:tcPr/>
                </a:tc>
                <a:tc>
                  <a:txBody>
                    <a:bodyPr/>
                    <a:lstStyle/>
                    <a:p>
                      <a:pPr algn="ctr"/>
                      <a:r>
                        <a:rPr lang="en-US" dirty="0" smtClean="0">
                          <a:solidFill>
                            <a:srgbClr val="000000"/>
                          </a:solidFill>
                        </a:rPr>
                        <a:t>$14 MM</a:t>
                      </a:r>
                      <a:endParaRPr lang="en-US" dirty="0">
                        <a:solidFill>
                          <a:srgbClr val="000000"/>
                        </a:solidFill>
                      </a:endParaRPr>
                    </a:p>
                  </a:txBody>
                  <a:tcPr/>
                </a:tc>
                <a:tc>
                  <a:txBody>
                    <a:bodyPr/>
                    <a:lstStyle/>
                    <a:p>
                      <a:pPr algn="ctr"/>
                      <a:r>
                        <a:rPr lang="en-US" dirty="0" smtClean="0">
                          <a:solidFill>
                            <a:srgbClr val="000000"/>
                          </a:solidFill>
                        </a:rPr>
                        <a:t>$32 MM</a:t>
                      </a:r>
                      <a:endParaRPr lang="en-US" dirty="0">
                        <a:solidFill>
                          <a:srgbClr val="000000"/>
                        </a:solidFill>
                      </a:endParaRPr>
                    </a:p>
                  </a:txBody>
                  <a:tcPr/>
                </a:tc>
              </a:tr>
            </a:tbl>
          </a:graphicData>
        </a:graphic>
      </p:graphicFrame>
      <p:sp>
        <p:nvSpPr>
          <p:cNvPr id="7" name="Footer Placeholder 6"/>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49797" y="462897"/>
            <a:ext cx="7272339" cy="1339009"/>
          </a:xfrm>
        </p:spPr>
        <p:txBody>
          <a:bodyPr>
            <a:normAutofit/>
          </a:bodyPr>
          <a:lstStyle/>
          <a:p>
            <a:r>
              <a:rPr lang="en-US" sz="3600" dirty="0" smtClean="0"/>
              <a:t>Part </a:t>
            </a:r>
            <a:r>
              <a:rPr lang="en-US" sz="3600" dirty="0" smtClean="0"/>
              <a:t>VI: </a:t>
            </a:r>
            <a:r>
              <a:rPr lang="en-US" sz="3600" dirty="0" smtClean="0"/>
              <a:t>Ethical Considerations for Global Companies</a:t>
            </a:r>
            <a:endParaRPr lang="en-US" sz="3600"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Foreign </a:t>
            </a:r>
            <a:r>
              <a:rPr lang="en-US" dirty="0" smtClean="0"/>
              <a:t>Corrupt Practices Act of 1977 ($1 MM fine for engaging in bribery) </a:t>
            </a:r>
            <a:endParaRPr lang="en-US" dirty="0" smtClean="0"/>
          </a:p>
          <a:p>
            <a:endParaRPr lang="en-US" dirty="0" smtClean="0"/>
          </a:p>
          <a:p>
            <a:r>
              <a:rPr lang="en-US" dirty="0" smtClean="0"/>
              <a:t>Outsourcing </a:t>
            </a:r>
            <a:r>
              <a:rPr lang="en-US" dirty="0" smtClean="0"/>
              <a:t>/ “Off-Shoring” </a:t>
            </a:r>
            <a:endParaRPr lang="en-US" dirty="0" smtClean="0"/>
          </a:p>
          <a:p>
            <a:endParaRPr lang="en-US" dirty="0" smtClean="0"/>
          </a:p>
          <a:p>
            <a:r>
              <a:rPr lang="en-US" dirty="0" smtClean="0"/>
              <a:t>Human </a:t>
            </a:r>
            <a:r>
              <a:rPr lang="en-US" dirty="0" smtClean="0"/>
              <a:t>Rights </a:t>
            </a:r>
            <a:endParaRPr lang="en-US" dirty="0" smtClean="0"/>
          </a:p>
          <a:p>
            <a:endParaRPr lang="en-US" dirty="0" smtClean="0"/>
          </a:p>
          <a:p>
            <a:r>
              <a:rPr lang="en-US" dirty="0" smtClean="0"/>
              <a:t>Respecting </a:t>
            </a:r>
            <a:r>
              <a:rPr lang="en-US" dirty="0" smtClean="0"/>
              <a:t>Cultural Differences </a:t>
            </a:r>
            <a:endParaRPr lang="en-US" dirty="0" smtClean="0"/>
          </a:p>
          <a:p>
            <a:endParaRPr lang="en-US" dirty="0" smtClean="0"/>
          </a:p>
          <a:p>
            <a:r>
              <a:rPr lang="en-US" dirty="0" smtClean="0"/>
              <a:t>The </a:t>
            </a:r>
            <a:r>
              <a:rPr lang="en-US" dirty="0" smtClean="0"/>
              <a:t>“Global Citizen” Role &amp; Responsibility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Trade</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Creates </a:t>
            </a:r>
            <a:r>
              <a:rPr lang="en-US" dirty="0" smtClean="0"/>
              <a:t>new opportunities for small producers</a:t>
            </a:r>
            <a:endParaRPr lang="en-US" dirty="0" smtClean="0"/>
          </a:p>
          <a:p>
            <a:endParaRPr lang="en-US" dirty="0" smtClean="0"/>
          </a:p>
          <a:p>
            <a:r>
              <a:rPr lang="en-US" dirty="0" smtClean="0"/>
              <a:t>Provides </a:t>
            </a:r>
            <a:r>
              <a:rPr lang="en-US" dirty="0" smtClean="0"/>
              <a:t>fair payments for products </a:t>
            </a:r>
            <a:endParaRPr lang="en-US" dirty="0" smtClean="0"/>
          </a:p>
          <a:p>
            <a:endParaRPr lang="en-US" dirty="0" smtClean="0"/>
          </a:p>
          <a:p>
            <a:r>
              <a:rPr lang="en-US" dirty="0" smtClean="0"/>
              <a:t>Protects </a:t>
            </a:r>
            <a:r>
              <a:rPr lang="en-US" dirty="0" smtClean="0"/>
              <a:t>workers’ rights and safety </a:t>
            </a:r>
            <a:endParaRPr lang="en-US" dirty="0" smtClean="0"/>
          </a:p>
          <a:p>
            <a:endParaRPr lang="en-US" dirty="0" smtClean="0"/>
          </a:p>
          <a:p>
            <a:r>
              <a:rPr lang="en-US" dirty="0" smtClean="0"/>
              <a:t>Promotes </a:t>
            </a:r>
            <a:r>
              <a:rPr lang="en-US" dirty="0" smtClean="0"/>
              <a:t>environment stewardship </a:t>
            </a:r>
            <a:endParaRPr lang="en-US" dirty="0" smtClean="0"/>
          </a:p>
          <a:p>
            <a:endParaRPr lang="en-US" dirty="0" smtClean="0"/>
          </a:p>
          <a:p>
            <a:r>
              <a:rPr lang="en-US" dirty="0" smtClean="0"/>
              <a:t>Respects </a:t>
            </a:r>
            <a:r>
              <a:rPr lang="en-US" dirty="0" smtClean="0"/>
              <a:t>cultural differences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Sweat Shops		</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Complaints </a:t>
            </a:r>
            <a:r>
              <a:rPr lang="en-US" dirty="0" smtClean="0"/>
              <a:t>about U.S. companies utilizing overseas sweatshops hit a crescendo in the 1990s, when activists publicized horrendous working conditions at factories used by Nike, Mattel, and other companies. </a:t>
            </a:r>
            <a:endParaRPr lang="en-US" dirty="0" smtClean="0"/>
          </a:p>
          <a:p>
            <a:endParaRPr lang="en-US" dirty="0" smtClean="0"/>
          </a:p>
          <a:p>
            <a:r>
              <a:rPr lang="en-US" dirty="0" smtClean="0"/>
              <a:t>The </a:t>
            </a:r>
            <a:r>
              <a:rPr lang="en-US" dirty="0" smtClean="0"/>
              <a:t>Fair Labor Association (</a:t>
            </a:r>
            <a:r>
              <a:rPr lang="en-US" dirty="0" smtClean="0">
                <a:hlinkClick r:id="rId2"/>
              </a:rPr>
              <a:t>www.fairlabor.org</a:t>
            </a:r>
            <a:r>
              <a:rPr lang="en-US" dirty="0" smtClean="0"/>
              <a:t>) was established to monitor and improve labor conditions in developing countries. </a:t>
            </a:r>
            <a:endParaRPr lang="en-US" dirty="0" smtClean="0"/>
          </a:p>
          <a:p>
            <a:endParaRPr lang="en-US" dirty="0" smtClean="0"/>
          </a:p>
          <a:p>
            <a:r>
              <a:rPr lang="en-US" dirty="0" smtClean="0"/>
              <a:t>Low </a:t>
            </a:r>
            <a:r>
              <a:rPr lang="en-US" dirty="0" smtClean="0"/>
              <a:t>wages and obstacles to unionization remain. </a:t>
            </a:r>
          </a:p>
        </p:txBody>
      </p:sp>
      <p:sp>
        <p:nvSpPr>
          <p:cNvPr id="4" name="Slide Number Placeholder 3"/>
          <p:cNvSpPr>
            <a:spLocks noGrp="1"/>
          </p:cNvSpPr>
          <p:nvPr>
            <p:ph type="sldNum" sz="quarter" idx="12"/>
          </p:nvPr>
        </p:nvSpPr>
        <p:spPr/>
        <p:txBody>
          <a:bodyPr/>
          <a:lstStyle/>
          <a:p>
            <a:fld id="{D5B3B9CB-F394-8846-8D11-443DA7457F6A}" type="slidenum">
              <a:rPr lang="en-US" smtClean="0"/>
              <a:pPr/>
              <a:t>63</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Part </a:t>
            </a:r>
            <a:r>
              <a:rPr lang="en-US" sz="4400" dirty="0" smtClean="0"/>
              <a:t>VII: </a:t>
            </a:r>
            <a:r>
              <a:rPr lang="en-US" sz="4400" dirty="0" smtClean="0"/>
              <a:t>Protecting the Environment</a:t>
            </a:r>
            <a:endParaRPr lang="en-US" sz="4400"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The </a:t>
            </a:r>
            <a:r>
              <a:rPr lang="en-US" dirty="0" smtClean="0"/>
              <a:t>“environmental justice movement” aims to point out how disadvantaged populations tend to bear the most negative side effects of development and infrastructure projects. </a:t>
            </a:r>
            <a:endParaRPr lang="en-US" dirty="0" smtClean="0"/>
          </a:p>
          <a:p>
            <a:endParaRPr lang="en-US" dirty="0" smtClean="0"/>
          </a:p>
          <a:p>
            <a:r>
              <a:rPr lang="en-US" dirty="0" smtClean="0"/>
              <a:t>The </a:t>
            </a:r>
            <a:r>
              <a:rPr lang="en-US" dirty="0" smtClean="0"/>
              <a:t>“Global Compact” (</a:t>
            </a:r>
            <a:r>
              <a:rPr lang="en-US" dirty="0" smtClean="0">
                <a:hlinkClick r:id="rId2"/>
              </a:rPr>
              <a:t>www.unglobalcompact.org</a:t>
            </a:r>
            <a:r>
              <a:rPr lang="en-US" dirty="0" smtClean="0"/>
              <a:t>) was launched by the United Nations in 1998 to, among other things, to promote responsible and sustainable development in key areas including pollution, depletion on non-renewable resources, and waste disposal.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64</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a:t>
            </a:r>
            <a:r>
              <a:rPr lang="en-US" dirty="0" smtClean="0"/>
              <a:t> </a:t>
            </a:r>
            <a:r>
              <a:rPr lang="en-US" dirty="0" smtClean="0"/>
              <a:t>VIII</a:t>
            </a:r>
            <a:r>
              <a:rPr lang="en-US" dirty="0" smtClean="0"/>
              <a:t>: </a:t>
            </a:r>
            <a:r>
              <a:rPr lang="en-US" dirty="0" smtClean="0"/>
              <a:t>Other Areas of Ethical Impact </a:t>
            </a:r>
            <a:endParaRPr lang="en-US" dirty="0"/>
          </a:p>
        </p:txBody>
      </p:sp>
      <p:sp>
        <p:nvSpPr>
          <p:cNvPr id="3" name="Content Placeholder 2"/>
          <p:cNvSpPr>
            <a:spLocks noGrp="1"/>
          </p:cNvSpPr>
          <p:nvPr>
            <p:ph idx="1"/>
          </p:nvPr>
        </p:nvSpPr>
        <p:spPr/>
        <p:txBody>
          <a:bodyPr/>
          <a:lstStyle/>
          <a:p>
            <a:endParaRPr lang="en-US" dirty="0" smtClean="0"/>
          </a:p>
          <a:p>
            <a:r>
              <a:rPr lang="en-US" dirty="0" smtClean="0"/>
              <a:t>Corporate </a:t>
            </a:r>
            <a:r>
              <a:rPr lang="en-US" dirty="0" smtClean="0"/>
              <a:t>charity and philanthropy (PACs) </a:t>
            </a:r>
            <a:endParaRPr lang="en-US" dirty="0" smtClean="0"/>
          </a:p>
          <a:p>
            <a:endParaRPr lang="en-US" dirty="0" smtClean="0"/>
          </a:p>
          <a:p>
            <a:r>
              <a:rPr lang="en-US" dirty="0" smtClean="0"/>
              <a:t>Employee </a:t>
            </a:r>
            <a:r>
              <a:rPr lang="en-US" dirty="0" smtClean="0"/>
              <a:t>safety and health </a:t>
            </a:r>
            <a:endParaRPr lang="en-US" dirty="0" smtClean="0"/>
          </a:p>
          <a:p>
            <a:endParaRPr lang="en-US" dirty="0" smtClean="0"/>
          </a:p>
          <a:p>
            <a:r>
              <a:rPr lang="en-US" dirty="0" smtClean="0"/>
              <a:t>Treating </a:t>
            </a:r>
            <a:r>
              <a:rPr lang="en-US" dirty="0" smtClean="0"/>
              <a:t>competitors fairly</a:t>
            </a:r>
            <a:endParaRPr lang="en-US" dirty="0" smtClean="0"/>
          </a:p>
          <a:p>
            <a:endParaRPr lang="en-US" dirty="0" smtClean="0"/>
          </a:p>
          <a:p>
            <a:r>
              <a:rPr lang="en-US" dirty="0" smtClean="0"/>
              <a:t>Consumer </a:t>
            </a:r>
            <a:r>
              <a:rPr lang="en-US" dirty="0" smtClean="0"/>
              <a:t>marketing (sales) and public relations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65</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a:t>
            </a:r>
            <a:r>
              <a:rPr lang="en-US" dirty="0" smtClean="0"/>
              <a:t> IX:  </a:t>
            </a:r>
            <a:r>
              <a:rPr lang="en-US" dirty="0" smtClean="0"/>
              <a:t>Establishing a Company’s Ethical Culture</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Identifying </a:t>
            </a:r>
            <a:r>
              <a:rPr lang="en-US" dirty="0" smtClean="0"/>
              <a:t>a Company’s Core Values </a:t>
            </a:r>
            <a:endParaRPr lang="en-US" dirty="0" smtClean="0"/>
          </a:p>
          <a:p>
            <a:endParaRPr lang="en-US" dirty="0" smtClean="0"/>
          </a:p>
          <a:p>
            <a:r>
              <a:rPr lang="en-US" dirty="0" smtClean="0"/>
              <a:t>A </a:t>
            </a:r>
            <a:r>
              <a:rPr lang="en-US" dirty="0" smtClean="0"/>
              <a:t>holistic approach: workforce, customers, stockholders, competitors, and community </a:t>
            </a:r>
            <a:endParaRPr lang="en-US" dirty="0" smtClean="0"/>
          </a:p>
          <a:p>
            <a:endParaRPr lang="en-US" dirty="0" smtClean="0"/>
          </a:p>
          <a:p>
            <a:r>
              <a:rPr lang="en-US" dirty="0" smtClean="0"/>
              <a:t>Affirmative action plans and diversity &amp; inclusion initiatives</a:t>
            </a:r>
            <a:r>
              <a:rPr lang="en-US" dirty="0" smtClean="0"/>
              <a:t> </a:t>
            </a:r>
          </a:p>
          <a:p>
            <a:endParaRPr lang="en-US" dirty="0" smtClean="0"/>
          </a:p>
          <a:p>
            <a:r>
              <a:rPr lang="en-US" dirty="0" smtClean="0"/>
              <a:t>The </a:t>
            </a:r>
            <a:r>
              <a:rPr lang="en-US" dirty="0" smtClean="0"/>
              <a:t>Golden Rule:  What you want for yourself, give to another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66</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Ethical Workplaces</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Greater </a:t>
            </a:r>
            <a:r>
              <a:rPr lang="en-US" dirty="0" smtClean="0"/>
              <a:t>customer retention and loyalty </a:t>
            </a:r>
            <a:endParaRPr lang="en-US" dirty="0" smtClean="0"/>
          </a:p>
          <a:p>
            <a:endParaRPr lang="en-US" dirty="0" smtClean="0"/>
          </a:p>
          <a:p>
            <a:r>
              <a:rPr lang="en-US" dirty="0" smtClean="0"/>
              <a:t>Greater </a:t>
            </a:r>
            <a:r>
              <a:rPr lang="en-US" dirty="0" smtClean="0"/>
              <a:t>employee retention and satisfaction </a:t>
            </a:r>
            <a:endParaRPr lang="en-US" dirty="0" smtClean="0"/>
          </a:p>
          <a:p>
            <a:endParaRPr lang="en-US" dirty="0" smtClean="0"/>
          </a:p>
          <a:p>
            <a:r>
              <a:rPr lang="en-US" dirty="0" smtClean="0"/>
              <a:t>Higher </a:t>
            </a:r>
            <a:r>
              <a:rPr lang="en-US" dirty="0" smtClean="0"/>
              <a:t>internal morale, camaraderie, and teamwork </a:t>
            </a:r>
            <a:endParaRPr lang="en-US" dirty="0" smtClean="0"/>
          </a:p>
          <a:p>
            <a:endParaRPr lang="en-US" dirty="0" smtClean="0"/>
          </a:p>
          <a:p>
            <a:r>
              <a:rPr lang="en-US" dirty="0" smtClean="0"/>
              <a:t>Lower </a:t>
            </a:r>
            <a:r>
              <a:rPr lang="en-US" dirty="0" smtClean="0"/>
              <a:t>turnover, workers’ comp claims, intermittent FMLA leaves, and lawsuits </a:t>
            </a:r>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5B3B9CB-F394-8846-8D11-443DA7457F6A}" type="slidenum">
              <a:rPr lang="en-US" smtClean="0"/>
              <a:pPr/>
              <a:t>67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Workplaces (cont.)</a:t>
            </a:r>
            <a:endParaRPr lang="en-US" dirty="0"/>
          </a:p>
        </p:txBody>
      </p:sp>
      <p:sp>
        <p:nvSpPr>
          <p:cNvPr id="3" name="Content Placeholder 2"/>
          <p:cNvSpPr>
            <a:spLocks noGrp="1"/>
          </p:cNvSpPr>
          <p:nvPr>
            <p:ph idx="1"/>
          </p:nvPr>
        </p:nvSpPr>
        <p:spPr/>
        <p:txBody>
          <a:bodyPr/>
          <a:lstStyle/>
          <a:p>
            <a:endParaRPr lang="en-US" dirty="0" smtClean="0"/>
          </a:p>
          <a:p>
            <a:pPr algn="ctr">
              <a:buNone/>
            </a:pPr>
            <a:r>
              <a:rPr lang="en-US" sz="3600" b="1" i="1" u="sng" dirty="0" smtClean="0">
                <a:solidFill>
                  <a:srgbClr val="FF0000"/>
                </a:solidFill>
              </a:rPr>
              <a:t>CHALLENGE</a:t>
            </a:r>
            <a:r>
              <a:rPr lang="en-US" sz="3600" i="1" dirty="0" smtClean="0">
                <a:solidFill>
                  <a:srgbClr val="FF0000"/>
                </a:solidFill>
              </a:rPr>
              <a:t>:</a:t>
            </a:r>
            <a:r>
              <a:rPr lang="en-US" sz="3600" i="1" dirty="0" smtClean="0">
                <a:solidFill>
                  <a:srgbClr val="FF0000"/>
                </a:solidFill>
              </a:rPr>
              <a:t> </a:t>
            </a:r>
          </a:p>
          <a:p>
            <a:pPr>
              <a:buNone/>
            </a:pPr>
            <a:endParaRPr lang="en-US" dirty="0" smtClean="0"/>
          </a:p>
          <a:p>
            <a:pPr>
              <a:buNone/>
            </a:pPr>
            <a:r>
              <a:rPr lang="en-US" dirty="0" smtClean="0"/>
              <a:t>Research </a:t>
            </a:r>
            <a:r>
              <a:rPr lang="en-US" dirty="0" smtClean="0"/>
              <a:t>your company on </a:t>
            </a:r>
            <a:r>
              <a:rPr lang="en-US" dirty="0" smtClean="0">
                <a:hlinkClick r:id="rId2"/>
              </a:rPr>
              <a:t>www.Glassdoor.com</a:t>
            </a:r>
            <a:r>
              <a:rPr lang="en-US" dirty="0" smtClean="0"/>
              <a:t> to see what people are saying!  </a:t>
            </a:r>
          </a:p>
          <a:p>
            <a:pPr>
              <a:buNone/>
            </a:pPr>
            <a:endParaRPr lang="en-US" dirty="0"/>
          </a:p>
        </p:txBody>
      </p:sp>
      <p:sp>
        <p:nvSpPr>
          <p:cNvPr id="4" name="Footer Placeholder 3"/>
          <p:cNvSpPr>
            <a:spLocks noGrp="1"/>
          </p:cNvSpPr>
          <p:nvPr>
            <p:ph type="ftr" sz="quarter" idx="11"/>
          </p:nvPr>
        </p:nvSpPr>
        <p:spPr/>
        <p:txBody>
          <a:bodyPr/>
          <a:lstStyle/>
          <a:p>
            <a:r>
              <a:rPr lang="en-US" dirty="0" smtClean="0"/>
              <a:t>www.PaulFalconeHR.com </a:t>
            </a:r>
            <a:endParaRPr lang="en-US" dirty="0"/>
          </a:p>
        </p:txBody>
      </p:sp>
      <p:sp>
        <p:nvSpPr>
          <p:cNvPr id="5" name="Slide Number Placeholder 4"/>
          <p:cNvSpPr>
            <a:spLocks noGrp="1"/>
          </p:cNvSpPr>
          <p:nvPr>
            <p:ph type="sldNum" sz="quarter" idx="12"/>
          </p:nvPr>
        </p:nvSpPr>
        <p:spPr/>
        <p:txBody>
          <a:bodyPr/>
          <a:lstStyle/>
          <a:p>
            <a:fld id="{D5B3B9CB-F394-8846-8D11-443DA7457F6A}" type="slidenum">
              <a:rPr lang="en-US" smtClean="0"/>
              <a:pPr/>
              <a:t>68</a:t>
            </a:fld>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Reinforcing a Company’s Values</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Communicate </a:t>
            </a:r>
            <a:r>
              <a:rPr lang="en-US" dirty="0" smtClean="0"/>
              <a:t>the company’s values to employees in regular communications (e.g., newsletters) </a:t>
            </a:r>
            <a:endParaRPr lang="en-US" dirty="0" smtClean="0"/>
          </a:p>
          <a:p>
            <a:endParaRPr lang="en-US" dirty="0" smtClean="0"/>
          </a:p>
          <a:p>
            <a:r>
              <a:rPr lang="en-US" dirty="0" smtClean="0"/>
              <a:t>Reward </a:t>
            </a:r>
            <a:r>
              <a:rPr lang="en-US" dirty="0" smtClean="0"/>
              <a:t>employees for outstanding ethical behavior</a:t>
            </a:r>
            <a:endParaRPr lang="en-US" dirty="0" smtClean="0"/>
          </a:p>
          <a:p>
            <a:endParaRPr lang="en-US" dirty="0" smtClean="0"/>
          </a:p>
          <a:p>
            <a:r>
              <a:rPr lang="en-US" dirty="0" smtClean="0"/>
              <a:t>Protect </a:t>
            </a:r>
            <a:r>
              <a:rPr lang="en-US" dirty="0" smtClean="0"/>
              <a:t>and reward employees who speak up against unethical behavior </a:t>
            </a:r>
            <a:endParaRPr lang="en-US" dirty="0" smtClean="0"/>
          </a:p>
          <a:p>
            <a:endParaRPr lang="en-US" dirty="0" smtClean="0"/>
          </a:p>
          <a:p>
            <a:r>
              <a:rPr lang="en-US" dirty="0" smtClean="0"/>
              <a:t>Apply </a:t>
            </a:r>
            <a:r>
              <a:rPr lang="en-US" dirty="0" smtClean="0"/>
              <a:t>punishments fairly and consistently, without regard to the offender’s performance or relationships</a:t>
            </a:r>
          </a:p>
        </p:txBody>
      </p:sp>
      <p:sp>
        <p:nvSpPr>
          <p:cNvPr id="4" name="Slide Number Placeholder 3"/>
          <p:cNvSpPr>
            <a:spLocks noGrp="1"/>
          </p:cNvSpPr>
          <p:nvPr>
            <p:ph type="sldNum" sz="quarter" idx="12"/>
          </p:nvPr>
        </p:nvSpPr>
        <p:spPr/>
        <p:txBody>
          <a:bodyPr/>
          <a:lstStyle/>
          <a:p>
            <a:fld id="{D5B3B9CB-F394-8846-8D11-443DA7457F6A}" type="slidenum">
              <a:rPr lang="en-US" smtClean="0"/>
              <a:pPr/>
              <a:t>69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Programs </a:t>
            </a:r>
            <a:endParaRPr lang="en-US" dirty="0"/>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pPr>
              <a:buNone/>
            </a:pPr>
            <a:r>
              <a:rPr lang="en-US" dirty="0" smtClean="0"/>
              <a:t>Workplace </a:t>
            </a:r>
            <a:r>
              <a:rPr lang="en-US" dirty="0" smtClean="0"/>
              <a:t>ethics programs generally fall into one of three categories:</a:t>
            </a:r>
            <a:r>
              <a:rPr lang="en-US" dirty="0" smtClean="0"/>
              <a:t> </a:t>
            </a:r>
          </a:p>
          <a:p>
            <a:pPr>
              <a:buNone/>
            </a:pPr>
            <a:endParaRPr lang="en-US" dirty="0" smtClean="0"/>
          </a:p>
          <a:p>
            <a:pPr marL="457200" indent="-457200">
              <a:buFont typeface="+mj-lt"/>
              <a:buAutoNum type="arabicPeriod"/>
            </a:pPr>
            <a:r>
              <a:rPr lang="en-US" b="1" dirty="0" smtClean="0"/>
              <a:t>Codes and compliance programs </a:t>
            </a:r>
            <a:r>
              <a:rPr lang="en-US" dirty="0" smtClean="0"/>
              <a:t>(e.g., SOX, ISO) focus on preventing unwanted behavior</a:t>
            </a:r>
          </a:p>
          <a:p>
            <a:pPr marL="457200" indent="-457200">
              <a:buFont typeface="+mj-lt"/>
              <a:buAutoNum type="arabicPeriod"/>
            </a:pPr>
            <a:r>
              <a:rPr lang="en-US" b="1" dirty="0" smtClean="0"/>
              <a:t>Corporate identity and values programs </a:t>
            </a:r>
            <a:r>
              <a:rPr lang="en-US" dirty="0" smtClean="0"/>
              <a:t>focus on what a company stands for and the good qualities the company wants its employees to exhibit </a:t>
            </a:r>
          </a:p>
          <a:p>
            <a:pPr marL="457200" indent="-457200">
              <a:buFont typeface="+mj-lt"/>
              <a:buAutoNum type="arabicPeriod"/>
            </a:pPr>
            <a:r>
              <a:rPr lang="en-US" b="1" dirty="0" smtClean="0"/>
              <a:t>Social outreach programs </a:t>
            </a:r>
            <a:r>
              <a:rPr lang="en-US" dirty="0" smtClean="0"/>
              <a:t>= +corporate social responsibility”</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7</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Reinforcing Values (cont.)</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Be </a:t>
            </a:r>
            <a:r>
              <a:rPr lang="en-US" dirty="0" smtClean="0"/>
              <a:t>as transparent as possible </a:t>
            </a:r>
            <a:endParaRPr lang="en-US" dirty="0" smtClean="0"/>
          </a:p>
          <a:p>
            <a:endParaRPr lang="en-US" dirty="0" smtClean="0"/>
          </a:p>
          <a:p>
            <a:r>
              <a:rPr lang="en-US" dirty="0" smtClean="0"/>
              <a:t>Put </a:t>
            </a:r>
            <a:r>
              <a:rPr lang="en-US" dirty="0" smtClean="0"/>
              <a:t>others’ needs ahead of your own and expect them to respond in kind </a:t>
            </a:r>
            <a:endParaRPr lang="en-US" dirty="0" smtClean="0"/>
          </a:p>
          <a:p>
            <a:endParaRPr lang="en-US" dirty="0" smtClean="0"/>
          </a:p>
          <a:p>
            <a:r>
              <a:rPr lang="en-US" dirty="0" smtClean="0"/>
              <a:t>Remember </a:t>
            </a:r>
            <a:r>
              <a:rPr lang="en-US" dirty="0" smtClean="0"/>
              <a:t>that the evolution of a society is measured by how it treats the least among its members – how does your company measure up? </a:t>
            </a:r>
            <a:endParaRPr lang="en-US" dirty="0" smtClean="0"/>
          </a:p>
          <a:p>
            <a:endParaRPr lang="en-US" dirty="0" smtClean="0"/>
          </a:p>
          <a:p>
            <a:r>
              <a:rPr lang="en-US" dirty="0" smtClean="0"/>
              <a:t>“</a:t>
            </a:r>
            <a:r>
              <a:rPr lang="en-US" dirty="0" smtClean="0"/>
              <a:t>Employer of Choice” initiatives </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70</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New Trends in</a:t>
            </a:r>
            <a:r>
              <a:rPr lang="en-US" sz="4000" b="1" dirty="0" smtClean="0"/>
              <a:t> Corporate Recognition</a:t>
            </a:r>
            <a:endParaRPr lang="en-US" sz="4000" b="1"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i="1" dirty="0" smtClean="0"/>
              <a:t>Forbes</a:t>
            </a:r>
            <a:r>
              <a:rPr lang="en-US" dirty="0" smtClean="0"/>
              <a:t>: “The World’s Most Ethical Companies”</a:t>
            </a:r>
            <a:endParaRPr lang="en-US" dirty="0" smtClean="0"/>
          </a:p>
          <a:p>
            <a:endParaRPr lang="en-US" dirty="0" smtClean="0"/>
          </a:p>
          <a:p>
            <a:r>
              <a:rPr lang="en-US" dirty="0" smtClean="0"/>
              <a:t>Inc.com</a:t>
            </a:r>
            <a:r>
              <a:rPr lang="en-US" dirty="0" smtClean="0"/>
              <a:t>: “The Green 50”</a:t>
            </a:r>
            <a:endParaRPr lang="en-US" dirty="0" smtClean="0"/>
          </a:p>
          <a:p>
            <a:endParaRPr lang="en-US" dirty="0" smtClean="0"/>
          </a:p>
          <a:p>
            <a:r>
              <a:rPr lang="en-US" i="1" dirty="0" smtClean="0"/>
              <a:t>Working </a:t>
            </a:r>
            <a:r>
              <a:rPr lang="en-US" i="1" dirty="0" smtClean="0"/>
              <a:t>Mother</a:t>
            </a:r>
            <a:r>
              <a:rPr lang="en-US" dirty="0" smtClean="0"/>
              <a:t>: “100 Best Companies for Working Mothers”</a:t>
            </a:r>
            <a:endParaRPr lang="en-US" dirty="0" smtClean="0"/>
          </a:p>
          <a:p>
            <a:endParaRPr lang="en-US" dirty="0" smtClean="0"/>
          </a:p>
          <a:p>
            <a:r>
              <a:rPr lang="en-US" dirty="0" smtClean="0"/>
              <a:t>AARP</a:t>
            </a:r>
            <a:r>
              <a:rPr lang="en-US" dirty="0" smtClean="0"/>
              <a:t>: “Best Employers for Workers Over 50”</a:t>
            </a:r>
            <a:endParaRPr lang="en-US" dirty="0" smtClean="0"/>
          </a:p>
          <a:p>
            <a:endParaRPr lang="en-US" dirty="0" smtClean="0"/>
          </a:p>
          <a:p>
            <a:r>
              <a:rPr lang="en-US" i="1" dirty="0" smtClean="0"/>
              <a:t>Fortune</a:t>
            </a:r>
            <a:r>
              <a:rPr lang="en-US" dirty="0" smtClean="0"/>
              <a:t>: “World’s Most Admired Companies”</a:t>
            </a:r>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71</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&amp; </a:t>
            </a:r>
            <a:r>
              <a:rPr lang="en-US" dirty="0" smtClean="0"/>
              <a:t>A: Questions and Actions </a:t>
            </a:r>
            <a:endParaRPr lang="en-US" dirty="0"/>
          </a:p>
        </p:txBody>
      </p:sp>
      <p:sp>
        <p:nvSpPr>
          <p:cNvPr id="3" name="Content Placeholder 2"/>
          <p:cNvSpPr>
            <a:spLocks noGrp="1"/>
          </p:cNvSpPr>
          <p:nvPr>
            <p:ph idx="1"/>
          </p:nvPr>
        </p:nvSpPr>
        <p:spPr/>
        <p:txBody>
          <a:bodyPr/>
          <a:lstStyle/>
          <a:p>
            <a:pPr algn="ctr">
              <a:buNone/>
            </a:pPr>
            <a:endParaRPr lang="en-US" sz="4000" dirty="0" smtClean="0"/>
          </a:p>
          <a:p>
            <a:pPr algn="ctr">
              <a:buNone/>
            </a:pPr>
            <a:r>
              <a:rPr lang="en-US" sz="4000" dirty="0" smtClean="0"/>
              <a:t>Paul </a:t>
            </a:r>
            <a:r>
              <a:rPr lang="en-US" sz="4000" dirty="0" smtClean="0"/>
              <a:t>Falcone</a:t>
            </a:r>
          </a:p>
          <a:p>
            <a:pPr algn="ctr">
              <a:buNone/>
            </a:pPr>
            <a:r>
              <a:rPr lang="en-US" dirty="0" smtClean="0">
                <a:hlinkClick r:id="rId2"/>
              </a:rPr>
              <a:t>www.PaulFalconeHR.com</a:t>
            </a:r>
            <a:endParaRPr lang="en-US" dirty="0" smtClean="0"/>
          </a:p>
          <a:p>
            <a:pPr algn="ctr">
              <a:buNone/>
            </a:pPr>
            <a:r>
              <a:rPr lang="en-US" dirty="0" smtClean="0">
                <a:hlinkClick r:id="rId3"/>
              </a:rPr>
              <a:t>Paul</a:t>
            </a:r>
            <a:r>
              <a:rPr lang="en-US" dirty="0" smtClean="0">
                <a:hlinkClick r:id="rId3"/>
              </a:rPr>
              <a:t>@PaulFalconeHR.com</a:t>
            </a:r>
            <a:r>
              <a:rPr lang="en-US" dirty="0" smtClean="0"/>
              <a:t>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72</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Legal Standards &amp; Guidelines</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a:t>
            </a:r>
            <a:r>
              <a:rPr lang="en-US" dirty="0" smtClean="0"/>
              <a:t>Legal requirement” vs. “moral imperative” </a:t>
            </a:r>
            <a:endParaRPr lang="en-US" dirty="0" smtClean="0"/>
          </a:p>
          <a:p>
            <a:endParaRPr lang="en-US" dirty="0" smtClean="0"/>
          </a:p>
          <a:p>
            <a:r>
              <a:rPr lang="en-US" dirty="0" smtClean="0"/>
              <a:t>Can </a:t>
            </a:r>
            <a:r>
              <a:rPr lang="en-US" dirty="0" smtClean="0"/>
              <a:t>you demonstrate that your company had a </a:t>
            </a:r>
            <a:r>
              <a:rPr lang="en-US" i="1" dirty="0" smtClean="0">
                <a:solidFill>
                  <a:srgbClr val="FF0000"/>
                </a:solidFill>
              </a:rPr>
              <a:t>legitimate, non-discriminatory, non-retaliatory </a:t>
            </a:r>
            <a:r>
              <a:rPr lang="en-US" dirty="0" smtClean="0"/>
              <a:t>reason for the actions that it took? </a:t>
            </a:r>
            <a:endParaRPr lang="en-US" dirty="0" smtClean="0"/>
          </a:p>
          <a:p>
            <a:endParaRPr lang="en-US" dirty="0" smtClean="0"/>
          </a:p>
          <a:p>
            <a:r>
              <a:rPr lang="en-US" dirty="0" smtClean="0"/>
              <a:t>Can </a:t>
            </a:r>
            <a:r>
              <a:rPr lang="en-US" dirty="0" smtClean="0"/>
              <a:t>you demonstrate </a:t>
            </a:r>
            <a:r>
              <a:rPr lang="en-US" i="1" dirty="0" smtClean="0">
                <a:solidFill>
                  <a:srgbClr val="FF0000"/>
                </a:solidFill>
              </a:rPr>
              <a:t>business necessity (AKA a compelling business reason) </a:t>
            </a:r>
            <a:r>
              <a:rPr lang="en-US" dirty="0" smtClean="0"/>
              <a:t>and </a:t>
            </a:r>
            <a:r>
              <a:rPr lang="en-US" i="1" dirty="0" smtClean="0">
                <a:solidFill>
                  <a:srgbClr val="FF0000"/>
                </a:solidFill>
              </a:rPr>
              <a:t>job-relatedness</a:t>
            </a:r>
            <a:r>
              <a:rPr lang="en-US" dirty="0" smtClean="0"/>
              <a:t>?</a:t>
            </a:r>
            <a:endParaRPr lang="en-US" dirty="0" smtClean="0"/>
          </a:p>
          <a:p>
            <a:endParaRPr lang="en-US" dirty="0" smtClean="0"/>
          </a:p>
          <a:p>
            <a:r>
              <a:rPr lang="en-US" dirty="0" smtClean="0"/>
              <a:t>Standard</a:t>
            </a:r>
            <a:r>
              <a:rPr lang="en-US" dirty="0" smtClean="0"/>
              <a:t>: Did the employer have a </a:t>
            </a:r>
            <a:r>
              <a:rPr lang="en-US" dirty="0" smtClean="0">
                <a:solidFill>
                  <a:srgbClr val="FF0000"/>
                </a:solidFill>
              </a:rPr>
              <a:t>good faith belief</a:t>
            </a:r>
            <a:r>
              <a:rPr lang="en-US" dirty="0" smtClean="0"/>
              <a:t>? </a:t>
            </a:r>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8</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Guidelines (cont.)</a:t>
            </a:r>
            <a:endParaRPr lang="en-US"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State </a:t>
            </a:r>
            <a:r>
              <a:rPr lang="en-US" dirty="0" smtClean="0"/>
              <a:t>laws have “</a:t>
            </a:r>
            <a:r>
              <a:rPr lang="en-US" dirty="0" smtClean="0">
                <a:solidFill>
                  <a:srgbClr val="FF0000"/>
                </a:solidFill>
              </a:rPr>
              <a:t>concurrent authority</a:t>
            </a:r>
            <a:r>
              <a:rPr lang="en-US" dirty="0" smtClean="0"/>
              <a:t>” with federal laws – whichever law is broader in terms of worker protections prevails </a:t>
            </a:r>
            <a:endParaRPr lang="en-US" dirty="0" smtClean="0"/>
          </a:p>
          <a:p>
            <a:endParaRPr lang="en-US" dirty="0" smtClean="0"/>
          </a:p>
          <a:p>
            <a:r>
              <a:rPr lang="en-US" dirty="0" smtClean="0"/>
              <a:t>“</a:t>
            </a:r>
            <a:r>
              <a:rPr lang="en-US" dirty="0" smtClean="0"/>
              <a:t>Fair treatment” vs. “preferential treatment” </a:t>
            </a:r>
            <a:endParaRPr lang="en-US" dirty="0" smtClean="0"/>
          </a:p>
          <a:p>
            <a:endParaRPr lang="en-US" dirty="0" smtClean="0"/>
          </a:p>
          <a:p>
            <a:r>
              <a:rPr lang="en-US" dirty="0" smtClean="0"/>
              <a:t>“</a:t>
            </a:r>
            <a:r>
              <a:rPr lang="en-US" dirty="0" smtClean="0">
                <a:solidFill>
                  <a:srgbClr val="FF0000"/>
                </a:solidFill>
              </a:rPr>
              <a:t>Acting outside the course and scope of your employment</a:t>
            </a:r>
            <a:r>
              <a:rPr lang="en-US" dirty="0" smtClean="0"/>
              <a:t>” </a:t>
            </a:r>
            <a:endParaRPr lang="en-US" dirty="0" smtClean="0"/>
          </a:p>
          <a:p>
            <a:endParaRPr lang="en-US" dirty="0" smtClean="0"/>
          </a:p>
          <a:p>
            <a:r>
              <a:rPr lang="en-US" dirty="0" smtClean="0"/>
              <a:t>“</a:t>
            </a:r>
            <a:r>
              <a:rPr lang="en-US" dirty="0" smtClean="0">
                <a:solidFill>
                  <a:srgbClr val="FF0000"/>
                </a:solidFill>
              </a:rPr>
              <a:t>Affirmative obligation to disclose</a:t>
            </a:r>
            <a:r>
              <a:rPr lang="en-US" dirty="0" smtClean="0"/>
              <a:t>”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5B3B9CB-F394-8846-8D11-443DA7457F6A}" type="slidenum">
              <a:rPr lang="en-US" smtClean="0"/>
              <a:pPr/>
              <a:t>9</a:t>
            </a:fld>
            <a:endParaRPr lang="en-US" dirty="0"/>
          </a:p>
        </p:txBody>
      </p:sp>
      <p:sp>
        <p:nvSpPr>
          <p:cNvPr id="5" name="Footer Placeholder 4"/>
          <p:cNvSpPr>
            <a:spLocks noGrp="1"/>
          </p:cNvSpPr>
          <p:nvPr>
            <p:ph type="ftr" sz="quarter" idx="11"/>
          </p:nvPr>
        </p:nvSpPr>
        <p:spPr/>
        <p:txBody>
          <a:bodyPr/>
          <a:lstStyle/>
          <a:p>
            <a:r>
              <a:rPr lang="en-US" dirty="0" smtClean="0"/>
              <a:t>www.PaulFalconeHR.com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375</TotalTime>
  <Words>4529</Words>
  <Application>Microsoft Macintosh PowerPoint</Application>
  <PresentationFormat>On-screen Show (4:3)</PresentationFormat>
  <Paragraphs>642</Paragraphs>
  <Slides>72</Slides>
  <Notes>0</Notes>
  <HiddenSlides>0</HiddenSlides>
  <MMClips>0</MMClips>
  <ScaleCrop>false</ScaleCrop>
  <HeadingPairs>
    <vt:vector size="4" baseType="variant">
      <vt:variant>
        <vt:lpstr>Design Template</vt:lpstr>
      </vt:variant>
      <vt:variant>
        <vt:i4>1</vt:i4>
      </vt:variant>
      <vt:variant>
        <vt:lpstr>Slide Titles</vt:lpstr>
      </vt:variant>
      <vt:variant>
        <vt:i4>72</vt:i4>
      </vt:variant>
    </vt:vector>
  </HeadingPairs>
  <TitlesOfParts>
    <vt:vector size="73" baseType="lpstr">
      <vt:lpstr>Flow</vt:lpstr>
      <vt:lpstr>Slide 1</vt:lpstr>
      <vt:lpstr>Contents</vt:lpstr>
      <vt:lpstr>Contents (cont.)</vt:lpstr>
      <vt:lpstr>Part I </vt:lpstr>
      <vt:lpstr>Ethics: A Definition </vt:lpstr>
      <vt:lpstr>Legal vs. Ethical </vt:lpstr>
      <vt:lpstr>Ethics Programs </vt:lpstr>
      <vt:lpstr>Legal Standards &amp; Guidelines</vt:lpstr>
      <vt:lpstr>Legal Guidelines (cont.)</vt:lpstr>
      <vt:lpstr>Legal Guidelines (cont.)</vt:lpstr>
      <vt:lpstr>A Brief History of Ethics </vt:lpstr>
      <vt:lpstr>Ethics History (cont.)</vt:lpstr>
      <vt:lpstr>Ethics History (cont.)</vt:lpstr>
      <vt:lpstr>Ethics History (cont.)</vt:lpstr>
      <vt:lpstr>Ethics History (cont.)</vt:lpstr>
      <vt:lpstr>Ethics History (cont.)</vt:lpstr>
      <vt:lpstr>Ethics History (cont.)</vt:lpstr>
      <vt:lpstr>A Short Overview of U.S. Employment Law </vt:lpstr>
      <vt:lpstr>Progressive Discipline </vt:lpstr>
      <vt:lpstr>1930’s Employment-at-Will </vt:lpstr>
      <vt:lpstr>Benefits of Joining a Union</vt:lpstr>
      <vt:lpstr>A California Court in 1980</vt:lpstr>
      <vt:lpstr>Limitations on Employment at Will </vt:lpstr>
      <vt:lpstr>EAW vs. Discharge for Just Cause Only</vt:lpstr>
      <vt:lpstr>Hearings vs. Trials </vt:lpstr>
      <vt:lpstr>1930’s</vt:lpstr>
      <vt:lpstr>1940’s and 1950’s</vt:lpstr>
      <vt:lpstr>1960’s</vt:lpstr>
      <vt:lpstr>1960’s (cont.)</vt:lpstr>
      <vt:lpstr>1970’s</vt:lpstr>
      <vt:lpstr>1970’s (cont.) </vt:lpstr>
      <vt:lpstr>1980’s</vt:lpstr>
      <vt:lpstr>1990’s</vt:lpstr>
      <vt:lpstr>2000’s</vt:lpstr>
      <vt:lpstr>Protected Characteristics</vt:lpstr>
      <vt:lpstr>Part II</vt:lpstr>
      <vt:lpstr>Corporate Governance </vt:lpstr>
      <vt:lpstr>Corp Governance (cont.)</vt:lpstr>
      <vt:lpstr>Corp Governance (cont.)</vt:lpstr>
      <vt:lpstr>“Defective Certification” </vt:lpstr>
      <vt:lpstr>Part III: Internal Investigation Strategies </vt:lpstr>
      <vt:lpstr>Investigations (cont.)</vt:lpstr>
      <vt:lpstr>Investigations (cont.)</vt:lpstr>
      <vt:lpstr>Investigations (cont.)</vt:lpstr>
      <vt:lpstr>Part IV: Real Life Scenarios</vt:lpstr>
      <vt:lpstr>Scenarios (cont.) </vt:lpstr>
      <vt:lpstr>Scenarios (cont.) </vt:lpstr>
      <vt:lpstr>Scenarios (cont.) </vt:lpstr>
      <vt:lpstr>Scenarios (cont.) </vt:lpstr>
      <vt:lpstr>Scenarios (cont.) </vt:lpstr>
      <vt:lpstr>Scenarios (cont.) </vt:lpstr>
      <vt:lpstr>Scenarios (cont.) </vt:lpstr>
      <vt:lpstr>Other Scenarios </vt:lpstr>
      <vt:lpstr>Part V: Executive Compensation</vt:lpstr>
      <vt:lpstr>Executive Comp Design</vt:lpstr>
      <vt:lpstr>Organizational Slope</vt:lpstr>
      <vt:lpstr>Org Slope (cont.)</vt:lpstr>
      <vt:lpstr>CEO-to-Average-Employee</vt:lpstr>
      <vt:lpstr>CEO Pay Trends </vt:lpstr>
      <vt:lpstr>Are They Worth It?</vt:lpstr>
      <vt:lpstr>Part VI: Ethical Considerations for Global Companies</vt:lpstr>
      <vt:lpstr>Fair Trade</vt:lpstr>
      <vt:lpstr>Sweat Shops  </vt:lpstr>
      <vt:lpstr>Part VII: Protecting the Environment</vt:lpstr>
      <vt:lpstr>Part VIII: Other Areas of Ethical Impact </vt:lpstr>
      <vt:lpstr>Part IX:  Establishing a Company’s Ethical Culture</vt:lpstr>
      <vt:lpstr>Advantages of Ethical Workplaces</vt:lpstr>
      <vt:lpstr>Ethical Workplaces (cont.)</vt:lpstr>
      <vt:lpstr>Reinforcing a Company’s Values</vt:lpstr>
      <vt:lpstr>Reinforcing Values (cont.)</vt:lpstr>
      <vt:lpstr>New Trends in Corporate Recognition</vt:lpstr>
      <vt:lpstr>Q &amp; A: Questions and Actions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for Human Resources Professionals</dc:title>
  <dc:creator>Paul Falcone</dc:creator>
  <cp:lastModifiedBy>Paul Falcone</cp:lastModifiedBy>
  <cp:revision>36</cp:revision>
  <dcterms:created xsi:type="dcterms:W3CDTF">2014-08-03T08:49:05Z</dcterms:created>
  <dcterms:modified xsi:type="dcterms:W3CDTF">2014-08-03T09:37:24Z</dcterms:modified>
</cp:coreProperties>
</file>