
<file path=[Content_Types].xml><?xml version="1.0" encoding="utf-8"?>
<Types xmlns="http://schemas.openxmlformats.org/package/2006/content-types">
  <Default Extension="rels" ContentType="application/vnd.openxmlformats-package.relationships+xml"/>
  <Override PartName="/ppt/slides/slide14.xml" ContentType="application/vnd.openxmlformats-officedocument.presentationml.slide+xml"/>
  <Override PartName="/ppt/notesSlides/notesSlide16.xml" ContentType="application/vnd.openxmlformats-officedocument.presentationml.notesSlide+xml"/>
  <Default Extension="xml" ContentType="application/xml"/>
  <Override PartName="/ppt/tableStyles.xml" ContentType="application/vnd.openxmlformats-officedocument.presentationml.tableStyles+xml"/>
  <Override PartName="/ppt/notesSlides/notesSlide1.xml" ContentType="application/vnd.openxmlformats-officedocument.presentationml.notesSlide+xml"/>
  <Override PartName="/ppt/slides/slide28.xml" ContentType="application/vnd.openxmlformats-officedocument.presentationml.slide+xml"/>
  <Override PartName="/ppt/slides/slide21.xml" ContentType="application/vnd.openxmlformats-officedocument.presentationml.slide+xml"/>
  <Override PartName="/ppt/slides/slide37.xml" ContentType="application/vnd.openxmlformats-officedocument.presentationml.slide+xml"/>
  <Override PartName="/ppt/slides/slide5.xml" ContentType="application/vnd.openxmlformats-officedocument.presentationml.slide+xml"/>
  <Override PartName="/ppt/notesSlides/notesSlide9.xml" ContentType="application/vnd.openxmlformats-officedocument.presentationml.notesSlide+xml"/>
  <Override PartName="/ppt/slideLayouts/slideLayout5.xml" ContentType="application/vnd.openxmlformats-officedocument.presentationml.slideLayout+xml"/>
  <Override PartName="/ppt/slides/slide30.xml" ContentType="application/vnd.openxmlformats-officedocument.presentationml.slide+xml"/>
  <Override PartName="/ppt/slides/slide13.xml" ContentType="application/vnd.openxmlformats-officedocument.presentationml.slide+xml"/>
  <Override PartName="/ppt/slideMasters/slideMaster1.xml" ContentType="application/vnd.openxmlformats-officedocument.presentationml.slideMaster+xml"/>
  <Override PartName="/ppt/notesSlides/notesSlide15.xml" ContentType="application/vnd.openxmlformats-officedocument.presentationml.notesSlide+xml"/>
  <Override PartName="/docProps/core.xml" ContentType="application/vnd.openxmlformats-package.core-properties+xml"/>
  <Override PartName="/ppt/notesSlides/notesSlide7.xml" ContentType="application/vnd.openxmlformats-officedocument.presentationml.notesSlide+xml"/>
  <Override PartName="/ppt/handoutMasters/handoutMaster1.xml" ContentType="application/vnd.openxmlformats-officedocument.presentationml.handoutMaster+xml"/>
  <Override PartName="/ppt/slides/slide27.xml" ContentType="application/vnd.openxmlformats-officedocument.presentationml.slide+xml"/>
  <Override PartName="/ppt/slides/slide20.xml" ContentType="application/vnd.openxmlformats-officedocument.presentationml.slide+xml"/>
  <Override PartName="/ppt/slides/slide36.xml" ContentType="application/vnd.openxmlformats-officedocument.presentationml.slide+xml"/>
  <Override PartName="/ppt/slides/slide4.xml" ContentType="application/vnd.openxmlformats-officedocument.presentationml.slide+xml"/>
  <Override PartName="/ppt/slides/slide19.xml" ContentType="application/vnd.openxmlformats-officedocument.presentationml.slide+xml"/>
  <Override PartName="/ppt/notesSlides/notesSlide8.xml" ContentType="application/vnd.openxmlformats-officedocument.presentationml.notesSlide+xml"/>
  <Override PartName="/ppt/slideLayouts/slideLayout4.xml" ContentType="application/vnd.openxmlformats-officedocument.presentationml.slideLayout+xml"/>
  <Override PartName="/ppt/slides/slide12.xml" ContentType="application/vnd.openxmlformats-officedocument.presentationml.slide+xml"/>
  <Override PartName="/ppt/notesSlides/notesSlide14.xml" ContentType="application/vnd.openxmlformats-officedocument.presentationml.notesSlide+xml"/>
  <Override PartName="/ppt/notesSlides/notesSlide6.xml" ContentType="application/vnd.openxmlformats-officedocument.presentationml.notesSlide+xml"/>
  <Override PartName="/ppt/presProps.xml" ContentType="application/vnd.openxmlformats-officedocument.presentationml.presProps+xml"/>
  <Override PartName="/ppt/slides/slide43.xml" ContentType="application/vnd.openxmlformats-officedocument.presentationml.slide+xml"/>
  <Override PartName="/ppt/slides/slide26.xml" ContentType="application/vnd.openxmlformats-officedocument.presentationml.slide+xml"/>
  <Override PartName="/ppt/slides/slide35.xml" ContentType="application/vnd.openxmlformats-officedocument.presentationml.slide+xml"/>
  <Override PartName="/ppt/slides/slide3.xml" ContentType="application/vnd.openxmlformats-officedocument.presentationml.slide+xml"/>
  <Override PartName="/ppt/slides/slide18.xml" ContentType="application/vnd.openxmlformats-officedocument.presentationml.slide+xml"/>
  <Override PartName="/ppt/slideLayouts/slideLayout3.xml" ContentType="application/vnd.openxmlformats-officedocument.presentationml.slideLayout+xml"/>
  <Override PartName="/ppt/slides/slide11.xml" ContentType="application/vnd.openxmlformats-officedocument.presentationml.slide+xml"/>
  <Override PartName="/ppt/notesSlides/notesSlide13.xml" ContentType="application/vnd.openxmlformats-officedocument.presentationml.notesSlide+xml"/>
  <Override PartName="/ppt/notesSlides/notesSlide5.xml" ContentType="application/vnd.openxmlformats-officedocument.presentationml.notesSlide+xml"/>
  <Override PartName="/ppt/slides/slide42.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Layouts/slideLayout9.xml" ContentType="application/vnd.openxmlformats-officedocument.presentationml.slideLayout+xml"/>
  <Override PartName="/ppt/slides/slide34.xml" ContentType="application/vnd.openxmlformats-officedocument.presentationml.slide+xml"/>
  <Override PartName="/ppt/slides/slide2.xml" ContentType="application/vnd.openxmlformats-officedocument.presentationml.slide+xml"/>
  <Override PartName="/ppt/slideLayouts/slideLayout2.xml" ContentType="application/vnd.openxmlformats-officedocument.presentationml.slideLayout+xml"/>
  <Override PartName="/ppt/slides/slide17.xml" ContentType="application/vnd.openxmlformats-officedocument.presentationml.slide+xml"/>
  <Override PartName="/ppt/slides/slide10.xml" ContentType="application/vnd.openxmlformats-officedocument.presentationml.slide+xml"/>
  <Override PartName="/ppt/notesSlides/notesSlide12.xml" ContentType="application/vnd.openxmlformats-officedocument.presentationml.notesSlide+xml"/>
  <Override PartName="/docProps/app.xml" ContentType="application/vnd.openxmlformats-officedocument.extended-properties+xml"/>
  <Override PartName="/ppt/notesSlides/notesSlide4.xml" ContentType="application/vnd.openxmlformats-officedocument.presentationml.notesSlide+xml"/>
  <Override PartName="/ppt/slides/slide41.xml" ContentType="application/vnd.openxmlformats-officedocument.presentationml.slide+xml"/>
  <Override PartName="/ppt/theme/theme3.xml" ContentType="application/vnd.openxmlformats-officedocument.theme+xml"/>
  <Override PartName="/ppt/slides/slide24.xml" ContentType="application/vnd.openxmlformats-officedocument.presentationml.slide+xml"/>
  <Override PartName="/ppt/notesSlides/notesSlide10.xml" ContentType="application/vnd.openxmlformats-officedocument.presentationml.notesSlide+xml"/>
  <Override PartName="/ppt/slides/slide8.xml" ContentType="application/vnd.openxmlformats-officedocument.presentationml.slide+xml"/>
  <Override PartName="/ppt/slideLayouts/slideLayout8.xml" ContentType="application/vnd.openxmlformats-officedocument.presentationml.slideLayout+xml"/>
  <Override PartName="/ppt/slides/slide33.xml" ContentType="application/vnd.openxmlformats-officedocument.presentationml.slide+xml"/>
  <Override PartName="/ppt/slides/slide1.xml" ContentType="application/vnd.openxmlformats-officedocument.presentationml.slide+xml"/>
  <Override PartName="/ppt/slideLayouts/slideLayout1.xml" ContentType="application/vnd.openxmlformats-officedocument.presentationml.slideLayout+xml"/>
  <Override PartName="/ppt/slides/slide16.xml" ContentType="application/vnd.openxmlformats-officedocument.presentationml.slide+xml"/>
  <Override PartName="/ppt/notesSlides/notesSlide18.xml" ContentType="application/vnd.openxmlformats-officedocument.presentationml.notesSlide+xml"/>
  <Default Extension="jpeg" ContentType="image/jpeg"/>
  <Override PartName="/ppt/viewProps.xml" ContentType="application/vnd.openxmlformats-officedocument.presentationml.viewProps+xml"/>
  <Override PartName="/ppt/notesSlides/notesSlide11.xml" ContentType="application/vnd.openxmlformats-officedocument.presentationml.notesSlide+xml"/>
  <Override PartName="/ppt/notesSlides/notesSlide3.xml" ContentType="application/vnd.openxmlformats-officedocument.presentationml.notesSlide+xml"/>
  <Override PartName="/ppt/slides/slide40.xml" ContentType="application/vnd.openxmlformats-officedocument.presentationml.slide+xml"/>
  <Override PartName="/ppt/theme/theme2.xml" ContentType="application/vnd.openxmlformats-officedocument.theme+xml"/>
  <Override PartName="/ppt/slideLayouts/slideLayout11.xml" ContentType="application/vnd.openxmlformats-officedocument.presentationml.slideLayout+xml"/>
  <Override PartName="/ppt/slides/slide39.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Layouts/slideLayout7.xml" ContentType="application/vnd.openxmlformats-officedocument.presentationml.slideLayout+xml"/>
  <Override PartName="/ppt/slides/slide32.xml" ContentType="application/vnd.openxmlformats-officedocument.presentationml.slide+xml"/>
  <Override PartName="/ppt/notesMasters/notesMaster1.xml" ContentType="application/vnd.openxmlformats-officedocument.presentationml.notesMaster+xml"/>
  <Override PartName="/ppt/slides/slide15.xml" ContentType="application/vnd.openxmlformats-officedocument.presentationml.slide+xml"/>
  <Override PartName="/ppt/notesSlides/notesSlide17.xml" ContentType="application/vnd.openxmlformats-officedocument.presentationml.notesSlide+xml"/>
  <Override PartName="/ppt/notesSlides/notesSlide2.xml" ContentType="application/vnd.openxmlformats-officedocument.presentationml.notesSlide+xml"/>
  <Override PartName="/ppt/slides/slide29.xml" ContentType="application/vnd.openxmlformats-officedocument.presentationml.slide+xml"/>
  <Override PartName="/ppt/theme/theme1.xml" ContentType="application/vnd.openxmlformats-officedocument.theme+xml"/>
  <Override PartName="/ppt/slides/slide22.xml" ContentType="application/vnd.openxmlformats-officedocument.presentationml.slide+xml"/>
  <Override PartName="/ppt/slides/slide38.xml" ContentType="application/vnd.openxmlformats-officedocument.presentationml.slide+xml"/>
  <Override PartName="/ppt/presentation.xml" ContentType="application/vnd.openxmlformats-officedocument.presentationml.presentation.main+xml"/>
  <Override PartName="/ppt/slides/slide6.xml" ContentType="application/vnd.openxmlformats-officedocument.presentationml.slide+xml"/>
  <Override PartName="/ppt/slideLayouts/slideLayout10.xml" ContentType="application/vnd.openxmlformats-officedocument.presentationml.slideLayout+xml"/>
  <Override PartName="/ppt/slideLayouts/slideLayout6.xml" ContentType="application/vnd.openxmlformats-officedocument.presentationml.slideLayout+xml"/>
  <Override PartName="/ppt/slides/slide31.xml" ContentType="application/vnd.openxmlformats-officedocument.presentationml.slide+xml"/>
  <Default Extension="bin" ContentType="application/vnd.openxmlformats-officedocument.presentationml.printerSettings"/>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SpecialPlsOnTitleSld="0" saveSubsetFonts="1" autoCompressPictures="0">
  <p:sldMasterIdLst>
    <p:sldMasterId id="2147483660" r:id="rId1"/>
  </p:sldMasterIdLst>
  <p:notesMasterIdLst>
    <p:notesMasterId r:id="rId45"/>
  </p:notesMasterIdLst>
  <p:handoutMasterIdLst>
    <p:handoutMasterId r:id="rId46"/>
  </p:handoutMasterIdLst>
  <p:sldIdLst>
    <p:sldId id="256" r:id="rId2"/>
    <p:sldId id="257" r:id="rId3"/>
    <p:sldId id="258" r:id="rId4"/>
    <p:sldId id="259" r:id="rId5"/>
    <p:sldId id="266" r:id="rId6"/>
    <p:sldId id="267" r:id="rId7"/>
    <p:sldId id="268" r:id="rId8"/>
    <p:sldId id="301" r:id="rId9"/>
    <p:sldId id="309" r:id="rId10"/>
    <p:sldId id="260" r:id="rId11"/>
    <p:sldId id="280" r:id="rId12"/>
    <p:sldId id="265" r:id="rId13"/>
    <p:sldId id="261" r:id="rId14"/>
    <p:sldId id="269" r:id="rId15"/>
    <p:sldId id="270" r:id="rId16"/>
    <p:sldId id="271" r:id="rId17"/>
    <p:sldId id="263" r:id="rId18"/>
    <p:sldId id="282" r:id="rId19"/>
    <p:sldId id="283" r:id="rId20"/>
    <p:sldId id="284" r:id="rId21"/>
    <p:sldId id="289" r:id="rId22"/>
    <p:sldId id="290" r:id="rId23"/>
    <p:sldId id="285" r:id="rId24"/>
    <p:sldId id="286" r:id="rId25"/>
    <p:sldId id="287" r:id="rId26"/>
    <p:sldId id="288" r:id="rId27"/>
    <p:sldId id="291" r:id="rId28"/>
    <p:sldId id="292" r:id="rId29"/>
    <p:sldId id="293" r:id="rId30"/>
    <p:sldId id="294" r:id="rId31"/>
    <p:sldId id="295" r:id="rId32"/>
    <p:sldId id="305" r:id="rId33"/>
    <p:sldId id="306" r:id="rId34"/>
    <p:sldId id="296" r:id="rId35"/>
    <p:sldId id="297" r:id="rId36"/>
    <p:sldId id="298" r:id="rId37"/>
    <p:sldId id="299" r:id="rId38"/>
    <p:sldId id="300" r:id="rId39"/>
    <p:sldId id="302" r:id="rId40"/>
    <p:sldId id="303" r:id="rId41"/>
    <p:sldId id="304" r:id="rId42"/>
    <p:sldId id="307" r:id="rId43"/>
    <p:sldId id="264" r:id="rId4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mc="http://schemas.openxmlformats.org/markup-compatibility/2006" xmlns:mv="urn:schemas-microsoft-com:mac:vml" xmlns="" xmlns:p15="http://schemas.microsoft.com/office/powerpoint/2012/main" xmlns:p="http://schemas.openxmlformats.org/presentationml/2006/main" xmlns:r="http://schemas.openxmlformats.org/officeDocument/2006/relationships" xmlns:a="http://schemas.openxmlformats.org/drawingml/2006/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showPr showNarration="1">
    <p:present/>
    <p:sldAll/>
    <p:penClr>
      <a:prstClr val="red"/>
    </p:penClr>
    <p:extLst>
      <p:ext uri="{EC167BDD-8182-4AB7-AECC-EB403E3ABB37}">
        <p14:laserClr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a:srgbClr val="FF0000"/>
        </p14:laserClr>
      </p:ext>
      <p:ext uri="{2FDB2607-1784-4EEB-B798-7EB5836EED8A}">
        <p14:showMediaCtrls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1"/>
      </p:ext>
    </p:extLst>
  </p:showPr>
  <p:extLst>
    <p:ext uri="{E76CE94A-603C-4142-B9EB-6D1370010A27}">
      <p14:discardImageEditData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0"/>
    </p:ext>
    <p:ext uri="{D31A062A-798A-4329-ABDD-BBA856620510}">
      <p14:defaultImageDpi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220"/>
    </p:ext>
    <p:ext uri="{FD5EFAAD-0ECE-453E-9831-46B23BE46B34}">
      <p15:chartTrackingRefBased xmlns:mc="http://schemas.openxmlformats.org/markup-compatibility/2006" xmlns:mv="urn:schemas-microsoft-com:mac:vml" xmlns="" xmlns:p15="http://schemas.microsoft.com/office/powerpoint/2012/main" xmlns:p="http://schemas.openxmlformats.org/presentationml/2006/main" xmlns:r="http://schemas.openxmlformats.org/officeDocument/2006/relationships" xmlns:a="http://schemas.openxmlformats.org/drawingml/2006/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5620"/>
    <p:restoredTop sz="94660"/>
  </p:normalViewPr>
  <p:slideViewPr>
    <p:cSldViewPr snapToGrid="0" snapToObjects="1">
      <p:cViewPr varScale="1">
        <p:scale>
          <a:sx n="132" d="100"/>
          <a:sy n="132" d="100"/>
        </p:scale>
        <p:origin x="-104" y="-104"/>
      </p:cViewPr>
      <p:guideLst>
        <p:guide orient="horz" pos="2160"/>
        <p:guide pos="2880"/>
      </p:guideLst>
    </p:cSldViewPr>
  </p:slideViewPr>
  <p:notesTextViewPr>
    <p:cViewPr>
      <p:scale>
        <a:sx n="100" d="100"/>
        <a:sy n="100" d="100"/>
      </p:scale>
      <p:origin x="0" y="0"/>
    </p:cViewPr>
  </p:notesTextViewPr>
  <p:notesViewPr>
    <p:cSldViewPr snapToGrid="0" snapToObjects="1">
      <p:cViewPr varScale="1">
        <p:scale>
          <a:sx n="108" d="100"/>
          <a:sy n="108" d="100"/>
        </p:scale>
        <p:origin x="-2352" y="-112"/>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46" Type="http://schemas.openxmlformats.org/officeDocument/2006/relationships/handoutMaster" Target="handoutMasters/handoutMaster1.xml"/><Relationship Id="rId47" Type="http://schemas.openxmlformats.org/officeDocument/2006/relationships/printerSettings" Target="printerSettings/printerSettings1.bin"/><Relationship Id="rId48" Type="http://schemas.openxmlformats.org/officeDocument/2006/relationships/presProps" Target="presProps.xml"/><Relationship Id="rId49" Type="http://schemas.openxmlformats.org/officeDocument/2006/relationships/viewProps" Target="viewProp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50" Type="http://schemas.openxmlformats.org/officeDocument/2006/relationships/theme" Target="theme/theme1.xml"/><Relationship Id="rId51"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937A1A5-D37E-444A-91B6-01EFDAB5FD8A}" type="datetimeFigureOut">
              <a:rPr lang="en-US" smtClean="0"/>
              <a:pPr/>
              <a:t>4/30/16</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477FEC8-A92F-1C47-8A3C-CBD330A1B30F}" type="slidenum">
              <a:rPr lang="en-US" smtClean="0"/>
              <a:pPr/>
              <a:t>‹#›</a:t>
            </a:fld>
            <a:endParaRPr lang="en-US" dirty="0"/>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5611774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6D23428-BCD2-6C4E-AC47-DD8E56A01142}" type="datetimeFigureOut">
              <a:rPr lang="en-US" smtClean="0"/>
              <a:pPr/>
              <a:t>4/30/16</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544C720-CD8F-E648-8D20-34C29FE4F24A}" type="slidenum">
              <a:rPr lang="en-US" smtClean="0"/>
              <a:pPr/>
              <a:t>‹#›</a:t>
            </a:fld>
            <a:endParaRPr lang="en-US" dirty="0"/>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4120322476"/>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544C720-CD8F-E648-8D20-34C29FE4F24A}" type="slidenum">
              <a:rPr lang="en-US" smtClean="0"/>
              <a:pPr/>
              <a:t>5</a:t>
            </a:fld>
            <a:endParaRPr lang="en-US" dirty="0"/>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2848430626"/>
      </p:ext>
    </p:extLst>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5544C720-CD8F-E648-8D20-34C29FE4F24A}" type="slidenum">
              <a:rPr lang="en-US" smtClean="0"/>
              <a:pPr/>
              <a:t>18</a:t>
            </a:fld>
            <a:endParaRPr lang="en-US" dirty="0"/>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578746530"/>
      </p:ext>
    </p:extLst>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5544C720-CD8F-E648-8D20-34C29FE4F24A}" type="slidenum">
              <a:rPr lang="en-US" smtClean="0"/>
              <a:pPr/>
              <a:t>23</a:t>
            </a:fld>
            <a:endParaRPr lang="en-US" dirty="0"/>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2632113267"/>
      </p:ext>
    </p:extLst>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5544C720-CD8F-E648-8D20-34C29FE4F24A}" type="slidenum">
              <a:rPr lang="en-US" smtClean="0"/>
              <a:pPr/>
              <a:t>27</a:t>
            </a:fld>
            <a:endParaRPr lang="en-US" dirty="0"/>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4212091113"/>
      </p:ext>
    </p:extLst>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5544C720-CD8F-E648-8D20-34C29FE4F24A}" type="slidenum">
              <a:rPr lang="en-US" smtClean="0"/>
              <a:pPr/>
              <a:t>31</a:t>
            </a:fld>
            <a:endParaRPr lang="en-US" dirty="0"/>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3642800385"/>
      </p:ext>
    </p:extLst>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5544C720-CD8F-E648-8D20-34C29FE4F24A}" type="slidenum">
              <a:rPr lang="en-US" smtClean="0"/>
              <a:pPr/>
              <a:t>32</a:t>
            </a:fld>
            <a:endParaRPr lang="en-US" dirty="0"/>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2474631986"/>
      </p:ext>
    </p:extLst>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5544C720-CD8F-E648-8D20-34C29FE4F24A}" type="slidenum">
              <a:rPr lang="en-US" smtClean="0"/>
              <a:pPr/>
              <a:t>36</a:t>
            </a:fld>
            <a:endParaRPr lang="en-US" dirty="0"/>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4135638311"/>
      </p:ext>
    </p:extLst>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5544C720-CD8F-E648-8D20-34C29FE4F24A}" type="slidenum">
              <a:rPr lang="en-US" smtClean="0"/>
              <a:pPr/>
              <a:t>37</a:t>
            </a:fld>
            <a:endParaRPr lang="en-US" dirty="0"/>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4104655429"/>
      </p:ext>
    </p:extLst>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544C720-CD8F-E648-8D20-34C29FE4F24A}" type="slidenum">
              <a:rPr lang="en-US" smtClean="0"/>
              <a:pPr/>
              <a:t>38</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Good</a:t>
            </a:r>
            <a:r>
              <a:rPr lang="en-US" baseline="0" dirty="0" smtClean="0"/>
              <a:t> </a:t>
            </a:r>
            <a:endParaRPr lang="en-US" dirty="0" smtClean="0"/>
          </a:p>
          <a:p>
            <a:endParaRPr lang="en-US" dirty="0"/>
          </a:p>
        </p:txBody>
      </p:sp>
      <p:sp>
        <p:nvSpPr>
          <p:cNvPr id="4" name="Slide Number Placeholder 3"/>
          <p:cNvSpPr>
            <a:spLocks noGrp="1"/>
          </p:cNvSpPr>
          <p:nvPr>
            <p:ph type="sldNum" sz="quarter" idx="10"/>
          </p:nvPr>
        </p:nvSpPr>
        <p:spPr/>
        <p:txBody>
          <a:bodyPr/>
          <a:lstStyle/>
          <a:p>
            <a:fld id="{5544C720-CD8F-E648-8D20-34C29FE4F24A}" type="slidenum">
              <a:rPr lang="en-US" smtClean="0"/>
              <a:pPr/>
              <a:t>41</a:t>
            </a:fld>
            <a:endParaRPr lang="en-US" dirty="0"/>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3183822256"/>
      </p:ext>
    </p:extLst>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5544C720-CD8F-E648-8D20-34C29FE4F24A}" type="slidenum">
              <a:rPr lang="en-US" smtClean="0"/>
              <a:pPr/>
              <a:t>6</a:t>
            </a:fld>
            <a:endParaRPr lang="en-US" dirty="0"/>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1059135888"/>
      </p:ext>
    </p:extLst>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5544C720-CD8F-E648-8D20-34C29FE4F24A}" type="slidenum">
              <a:rPr lang="en-US" smtClean="0"/>
              <a:pPr/>
              <a:t>7</a:t>
            </a:fld>
            <a:endParaRPr lang="en-US" dirty="0"/>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810294915"/>
      </p:ext>
    </p:extLst>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544C720-CD8F-E648-8D20-34C29FE4F24A}" type="slidenum">
              <a:rPr lang="en-US" smtClean="0"/>
              <a:pPr/>
              <a:t>8</a:t>
            </a:fld>
            <a:endParaRPr lang="en-US" dirty="0"/>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1829749607"/>
      </p:ext>
    </p:extLst>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endParaRPr lang="en-US" dirty="0"/>
          </a:p>
        </p:txBody>
      </p:sp>
      <p:sp>
        <p:nvSpPr>
          <p:cNvPr id="4" name="Slide Number Placeholder 3"/>
          <p:cNvSpPr>
            <a:spLocks noGrp="1"/>
          </p:cNvSpPr>
          <p:nvPr>
            <p:ph type="sldNum" sz="quarter" idx="10"/>
          </p:nvPr>
        </p:nvSpPr>
        <p:spPr/>
        <p:txBody>
          <a:bodyPr/>
          <a:lstStyle/>
          <a:p>
            <a:fld id="{5544C720-CD8F-E648-8D20-34C29FE4F24A}" type="slidenum">
              <a:rPr lang="en-US" smtClean="0"/>
              <a:pPr/>
              <a:t>10</a:t>
            </a:fld>
            <a:endParaRPr lang="en-US" dirty="0"/>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2958722014"/>
      </p:ext>
    </p:extLst>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544C720-CD8F-E648-8D20-34C29FE4F24A}" type="slidenum">
              <a:rPr lang="en-US" smtClean="0"/>
              <a:pPr/>
              <a:t>13</a:t>
            </a:fld>
            <a:endParaRPr lang="en-US" dirty="0"/>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910890879"/>
      </p:ext>
    </p:extLst>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5544C720-CD8F-E648-8D20-34C29FE4F24A}" type="slidenum">
              <a:rPr lang="en-US" smtClean="0"/>
              <a:pPr/>
              <a:t>14</a:t>
            </a:fld>
            <a:endParaRPr lang="en-US" dirty="0"/>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3207599119"/>
      </p:ext>
    </p:extLst>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5544C720-CD8F-E648-8D20-34C29FE4F24A}" type="slidenum">
              <a:rPr lang="en-US" smtClean="0"/>
              <a:pPr/>
              <a:t>15</a:t>
            </a:fld>
            <a:endParaRPr lang="en-US" dirty="0"/>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1426695002"/>
      </p:ext>
    </p:extLst>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5544C720-CD8F-E648-8D20-34C29FE4F24A}" type="slidenum">
              <a:rPr lang="en-US" smtClean="0"/>
              <a:pPr/>
              <a:t>17</a:t>
            </a:fld>
            <a:endParaRPr lang="en-US" dirty="0"/>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8539316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C5E7120C-278E-9245-A863-D57CAA4C83F9}" type="datetime1">
              <a:rPr lang="en-US" smtClean="0"/>
              <a:pPr/>
              <a:t>4/30/16</a:t>
            </a:fld>
            <a:endParaRPr lang="en-US" dirty="0"/>
          </a:p>
        </p:txBody>
      </p:sp>
      <p:sp>
        <p:nvSpPr>
          <p:cNvPr id="19" name="Footer Placeholder 18"/>
          <p:cNvSpPr>
            <a:spLocks noGrp="1"/>
          </p:cNvSpPr>
          <p:nvPr>
            <p:ph type="ftr" sz="quarter" idx="11"/>
          </p:nvPr>
        </p:nvSpPr>
        <p:spPr/>
        <p:txBody>
          <a:bodyPr/>
          <a:lstStyle/>
          <a:p>
            <a:endParaRPr lang="en-US" dirty="0"/>
          </a:p>
        </p:txBody>
      </p:sp>
      <p:sp>
        <p:nvSpPr>
          <p:cNvPr id="27" name="Slide Number Placeholder 26"/>
          <p:cNvSpPr>
            <a:spLocks noGrp="1"/>
          </p:cNvSpPr>
          <p:nvPr>
            <p:ph type="sldNum" sz="quarter" idx="12"/>
          </p:nvPr>
        </p:nvSpPr>
        <p:spPr/>
        <p:txBody>
          <a:bodyPr/>
          <a:lstStyle/>
          <a:p>
            <a:fld id="{4A85AE0B-05A2-4647-937D-2493919FC55A}"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6CA7D4C-7A82-884F-AC9D-13896BB5327D}" type="datetime1">
              <a:rPr lang="en-US" smtClean="0"/>
              <a:pPr/>
              <a:t>4/30/16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A85AE0B-05A2-4647-937D-2493919FC55A}"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7FA3E54-0376-8043-ACBF-54A64961A988}" type="datetime1">
              <a:rPr lang="en-US" smtClean="0"/>
              <a:pPr/>
              <a:t>4/30/16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A85AE0B-05A2-4647-937D-2493919FC55A}"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6C94699-6FCF-6142-8C91-E2BFE1BE8B47}" type="datetime1">
              <a:rPr lang="en-US" smtClean="0"/>
              <a:pPr/>
              <a:t>4/30/16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A85AE0B-05A2-4647-937D-2493919FC55A}"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F22D9DC5-056F-A34B-9393-B862563286BE}" type="datetime1">
              <a:rPr lang="en-US" smtClean="0"/>
              <a:pPr/>
              <a:t>4/30/16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A85AE0B-05A2-4647-937D-2493919FC55A}"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9727A68-35FB-344F-ADC2-932927A2D174}" type="datetime1">
              <a:rPr lang="en-US" smtClean="0"/>
              <a:pPr/>
              <a:t>4/30/16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A85AE0B-05A2-4647-937D-2493919FC55A}"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CE04BBA6-FB64-984E-AFFF-5CF655927E9E}" type="datetime1">
              <a:rPr lang="en-US" smtClean="0"/>
              <a:pPr/>
              <a:t>4/30/16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A85AE0B-05A2-4647-937D-2493919FC55A}"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E8B8D760-9A1D-1643-B96A-D9A89A7B148A}" type="datetime1">
              <a:rPr lang="en-US" smtClean="0"/>
              <a:pPr/>
              <a:t>4/30/16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A85AE0B-05A2-4647-937D-2493919FC55A}"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D7AF045-BBB0-5248-9EC7-F6F8107FE9E9}" type="datetime1">
              <a:rPr lang="en-US" smtClean="0"/>
              <a:pPr/>
              <a:t>4/30/16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A85AE0B-05A2-4647-937D-2493919FC55A}"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EA431DC-9267-3E45-82C5-9C0928F7CDAD}" type="datetime1">
              <a:rPr lang="en-US" smtClean="0"/>
              <a:pPr/>
              <a:t>4/30/16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A85AE0B-05A2-4647-937D-2493919FC55A}"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99124B39-5E7F-E04D-8AEA-1BCA46021096}" type="datetime1">
              <a:rPr lang="en-US" smtClean="0"/>
              <a:pPr/>
              <a:t>4/30/16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8077200" y="6356350"/>
            <a:ext cx="609600" cy="365125"/>
          </a:xfrm>
        </p:spPr>
        <p:txBody>
          <a:bodyPr/>
          <a:lstStyle/>
          <a:p>
            <a:fld id="{4A85AE0B-05A2-4647-937D-2493919FC55A}" type="slidenum">
              <a:rPr lang="en-US" smtClean="0"/>
              <a:pPr/>
              <a:t>‹#›</a:t>
            </a:fld>
            <a:endParaRPr lang="en-US" dirty="0"/>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dirty="0"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EE31F110-6890-2D47-BABB-41103DA52505}" type="datetime1">
              <a:rPr lang="en-US" smtClean="0"/>
              <a:pPr/>
              <a:t>4/30/16</a:t>
            </a:fld>
            <a:endParaRPr lang="en-US" dirty="0"/>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dirty="0"/>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4A85AE0B-05A2-4647-937D-2493919FC55A}" type="slidenum">
              <a:rPr lang="en-US" smtClean="0"/>
              <a:pPr/>
              <a:t>‹#›</a:t>
            </a:fld>
            <a:endParaRPr lang="en-US" dirty="0"/>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hyperlink" Target="mailto:PaulFalconeHR@gmail.com" TargetMode="External"/><Relationship Id="rId3" Type="http://schemas.openxmlformats.org/officeDocument/2006/relationships/hyperlink" Target="http://www.PaulFalconeHR.com"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smtClean="0"/>
              <a:t>Internal Investigations Workshop	</a:t>
            </a:r>
            <a:endParaRPr lang="en-US" dirty="0"/>
          </a:p>
        </p:txBody>
      </p:sp>
      <p:sp>
        <p:nvSpPr>
          <p:cNvPr id="3" name="Subtitle 2"/>
          <p:cNvSpPr>
            <a:spLocks noGrp="1"/>
          </p:cNvSpPr>
          <p:nvPr>
            <p:ph type="subTitle" idx="1"/>
          </p:nvPr>
        </p:nvSpPr>
        <p:spPr/>
        <p:txBody>
          <a:bodyPr>
            <a:normAutofit fontScale="92500" lnSpcReduction="10000"/>
          </a:bodyPr>
          <a:lstStyle/>
          <a:p>
            <a:pPr algn="ctr"/>
            <a:endParaRPr lang="en-US" dirty="0" smtClean="0"/>
          </a:p>
          <a:p>
            <a:pPr algn="ctr"/>
            <a:r>
              <a:rPr lang="en-US" dirty="0" smtClean="0"/>
              <a:t>Paul </a:t>
            </a:r>
            <a:r>
              <a:rPr lang="en-US" dirty="0" smtClean="0"/>
              <a:t>Falcone </a:t>
            </a:r>
            <a:endParaRPr lang="en-US" dirty="0" smtClean="0"/>
          </a:p>
          <a:p>
            <a:pPr algn="ctr"/>
            <a:r>
              <a:rPr lang="en-US" dirty="0" smtClean="0">
                <a:hlinkClick r:id="rId2"/>
              </a:rPr>
              <a:t>PaulFalconeHR</a:t>
            </a:r>
            <a:r>
              <a:rPr lang="en-US" dirty="0" smtClean="0">
                <a:hlinkClick r:id="rId2"/>
              </a:rPr>
              <a:t>@gmail.com</a:t>
            </a:r>
            <a:r>
              <a:rPr lang="en-US" dirty="0" smtClean="0"/>
              <a:t> </a:t>
            </a:r>
          </a:p>
          <a:p>
            <a:pPr algn="ctr"/>
            <a:r>
              <a:rPr lang="en-US" dirty="0" smtClean="0">
                <a:hlinkClick r:id="rId3"/>
              </a:rPr>
              <a:t>www.PaulFalconeHR.com</a:t>
            </a:r>
            <a:endParaRPr lang="en-US"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FF0000"/>
                </a:solidFill>
              </a:rPr>
              <a:t>II.</a:t>
            </a:r>
            <a:r>
              <a:rPr lang="en-US" dirty="0" smtClean="0">
                <a:solidFill>
                  <a:srgbClr val="FF0000"/>
                </a:solidFill>
              </a:rPr>
              <a:t> </a:t>
            </a:r>
            <a:r>
              <a:rPr lang="en-US" dirty="0" smtClean="0">
                <a:solidFill>
                  <a:srgbClr val="FF0000"/>
                </a:solidFill>
              </a:rPr>
              <a:t>Challenges, Roadblocks, and Land Mines </a:t>
            </a:r>
            <a:endParaRPr lang="en-US" dirty="0">
              <a:solidFill>
                <a:srgbClr val="FF0000"/>
              </a:solidFill>
            </a:endParaRPr>
          </a:p>
        </p:txBody>
      </p:sp>
      <p:sp>
        <p:nvSpPr>
          <p:cNvPr id="3" name="Content Placeholder 2"/>
          <p:cNvSpPr>
            <a:spLocks noGrp="1"/>
          </p:cNvSpPr>
          <p:nvPr>
            <p:ph idx="1"/>
          </p:nvPr>
        </p:nvSpPr>
        <p:spPr/>
        <p:txBody>
          <a:bodyPr>
            <a:normAutofit/>
          </a:bodyPr>
          <a:lstStyle/>
          <a:p>
            <a:r>
              <a:rPr lang="en-US" dirty="0" smtClean="0"/>
              <a:t>What challenges are you finding in the field? </a:t>
            </a:r>
          </a:p>
          <a:p>
            <a:endParaRPr lang="en-US" dirty="0" smtClean="0"/>
          </a:p>
          <a:p>
            <a:r>
              <a:rPr lang="en-US" dirty="0" smtClean="0"/>
              <a:t>Can you identify one roadblock, that if corrected, could make</a:t>
            </a:r>
            <a:r>
              <a:rPr lang="en-US" dirty="0" smtClean="0"/>
              <a:t> things a </a:t>
            </a:r>
            <a:r>
              <a:rPr lang="en-US" dirty="0" smtClean="0"/>
              <a:t>whole lot easier? </a:t>
            </a:r>
          </a:p>
          <a:p>
            <a:endParaRPr lang="en-US" dirty="0" smtClean="0"/>
          </a:p>
          <a:p>
            <a:r>
              <a:rPr lang="en-US" dirty="0" smtClean="0"/>
              <a:t>What solutions would you propose to strengthen the muscle of front-line leadership and address pockets of employee performance problems? </a:t>
            </a:r>
            <a:endParaRPr lang="en-US" dirty="0"/>
          </a:p>
        </p:txBody>
      </p:sp>
      <p:sp>
        <p:nvSpPr>
          <p:cNvPr id="4" name="Slide Number Placeholder 3"/>
          <p:cNvSpPr>
            <a:spLocks noGrp="1"/>
          </p:cNvSpPr>
          <p:nvPr>
            <p:ph type="sldNum" sz="quarter" idx="12"/>
          </p:nvPr>
        </p:nvSpPr>
        <p:spPr/>
        <p:txBody>
          <a:bodyPr/>
          <a:lstStyle/>
          <a:p>
            <a:fld id="{4A85AE0B-05A2-4647-937D-2493919FC55A}" type="slidenum">
              <a:rPr lang="en-US" smtClean="0"/>
              <a:pPr/>
              <a:t>10</a:t>
            </a:fld>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Challenges (</a:t>
            </a:r>
            <a:r>
              <a:rPr lang="en-US" dirty="0" smtClean="0"/>
              <a:t>cont.) </a:t>
            </a:r>
            <a:endParaRPr lang="en-US" dirty="0"/>
          </a:p>
        </p:txBody>
      </p:sp>
      <p:sp>
        <p:nvSpPr>
          <p:cNvPr id="3" name="Content Placeholder 2"/>
          <p:cNvSpPr>
            <a:spLocks noGrp="1"/>
          </p:cNvSpPr>
          <p:nvPr>
            <p:ph idx="1"/>
          </p:nvPr>
        </p:nvSpPr>
        <p:spPr/>
        <p:txBody>
          <a:bodyPr>
            <a:normAutofit/>
          </a:bodyPr>
          <a:lstStyle/>
          <a:p>
            <a:r>
              <a:rPr lang="en-US" dirty="0" smtClean="0"/>
              <a:t>What are some common ways that</a:t>
            </a:r>
            <a:r>
              <a:rPr lang="en-US" dirty="0" smtClean="0"/>
              <a:t> employees may engage </a:t>
            </a:r>
            <a:r>
              <a:rPr lang="en-US" dirty="0" smtClean="0"/>
              <a:t>in unethical behavior? </a:t>
            </a:r>
          </a:p>
          <a:p>
            <a:endParaRPr lang="en-US" dirty="0" smtClean="0"/>
          </a:p>
          <a:p>
            <a:r>
              <a:rPr lang="en-US" dirty="0" smtClean="0"/>
              <a:t>How do you effectively deal with people who constantly “fly below the radar” in terms of not (formally) violating a policy but stretching the limits? </a:t>
            </a:r>
          </a:p>
          <a:p>
            <a:endParaRPr lang="en-US" dirty="0" smtClean="0"/>
          </a:p>
          <a:p>
            <a:r>
              <a:rPr lang="en-US" dirty="0" smtClean="0"/>
              <a:t>What types of performance or conduct infractions can typically justify a “summary dismissal”?  </a:t>
            </a:r>
            <a:endParaRPr lang="en-US" dirty="0"/>
          </a:p>
        </p:txBody>
      </p:sp>
      <p:sp>
        <p:nvSpPr>
          <p:cNvPr id="4" name="Slide Number Placeholder 3"/>
          <p:cNvSpPr>
            <a:spLocks noGrp="1"/>
          </p:cNvSpPr>
          <p:nvPr>
            <p:ph type="sldNum" sz="quarter" idx="12"/>
          </p:nvPr>
        </p:nvSpPr>
        <p:spPr/>
        <p:txBody>
          <a:bodyPr/>
          <a:lstStyle/>
          <a:p>
            <a:fld id="{4A85AE0B-05A2-4647-937D-2493919FC55A}" type="slidenum">
              <a:rPr lang="en-US" smtClean="0"/>
              <a:pPr/>
              <a:t>11</a:t>
            </a:fld>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FF0000"/>
                </a:solidFill>
              </a:rPr>
              <a:t>III. Scenarios for Discussion &amp; Analysis</a:t>
            </a:r>
            <a:r>
              <a:rPr lang="en-US" dirty="0" smtClean="0">
                <a:solidFill>
                  <a:srgbClr val="FF0000"/>
                </a:solidFill>
              </a:rPr>
              <a:t> / Role Play </a:t>
            </a:r>
            <a:endParaRPr lang="en-US" dirty="0">
              <a:solidFill>
                <a:srgbClr val="FF0000"/>
              </a:solidFill>
            </a:endParaRPr>
          </a:p>
        </p:txBody>
      </p:sp>
      <p:sp>
        <p:nvSpPr>
          <p:cNvPr id="3" name="Content Placeholder 2"/>
          <p:cNvSpPr>
            <a:spLocks noGrp="1"/>
          </p:cNvSpPr>
          <p:nvPr>
            <p:ph idx="1"/>
          </p:nvPr>
        </p:nvSpPr>
        <p:spPr/>
        <p:txBody>
          <a:bodyPr/>
          <a:lstStyle/>
          <a:p>
            <a:endParaRPr lang="en-US" dirty="0"/>
          </a:p>
        </p:txBody>
      </p:sp>
      <p:sp>
        <p:nvSpPr>
          <p:cNvPr id="4" name="Slide Number Placeholder 3"/>
          <p:cNvSpPr>
            <a:spLocks noGrp="1"/>
          </p:cNvSpPr>
          <p:nvPr>
            <p:ph type="sldNum" sz="quarter" idx="12"/>
          </p:nvPr>
        </p:nvSpPr>
        <p:spPr/>
        <p:txBody>
          <a:bodyPr/>
          <a:lstStyle/>
          <a:p>
            <a:fld id="{4A85AE0B-05A2-4647-937D-2493919FC55A}" type="slidenum">
              <a:rPr lang="en-US" smtClean="0"/>
              <a:pPr/>
              <a:t>12</a:t>
            </a:fld>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FF0000"/>
                </a:solidFill>
              </a:rPr>
              <a:t>IV. Best </a:t>
            </a:r>
            <a:r>
              <a:rPr lang="en-US" dirty="0" smtClean="0">
                <a:solidFill>
                  <a:srgbClr val="FF0000"/>
                </a:solidFill>
              </a:rPr>
              <a:t>Practices: </a:t>
            </a:r>
            <a:r>
              <a:rPr lang="en-US" dirty="0" smtClean="0">
                <a:solidFill>
                  <a:srgbClr val="FF0000"/>
                </a:solidFill>
              </a:rPr>
              <a:t>Ideas and Suggestions</a:t>
            </a:r>
            <a:endParaRPr lang="en-US" dirty="0">
              <a:solidFill>
                <a:srgbClr val="FF0000"/>
              </a:solidFill>
            </a:endParaRPr>
          </a:p>
        </p:txBody>
      </p:sp>
      <p:sp>
        <p:nvSpPr>
          <p:cNvPr id="3" name="Content Placeholder 2"/>
          <p:cNvSpPr>
            <a:spLocks noGrp="1"/>
          </p:cNvSpPr>
          <p:nvPr>
            <p:ph idx="1"/>
          </p:nvPr>
        </p:nvSpPr>
        <p:spPr/>
        <p:txBody>
          <a:bodyPr/>
          <a:lstStyle/>
          <a:p>
            <a:endParaRPr lang="en-US" u="sng" dirty="0" smtClean="0"/>
          </a:p>
          <a:p>
            <a:r>
              <a:rPr lang="en-US" u="sng" dirty="0" smtClean="0"/>
              <a:t>Rule </a:t>
            </a:r>
            <a:r>
              <a:rPr lang="en-US" u="sng" dirty="0" smtClean="0"/>
              <a:t>1</a:t>
            </a:r>
            <a:r>
              <a:rPr lang="en-US" dirty="0" smtClean="0"/>
              <a:t>: It’s all about the record </a:t>
            </a:r>
          </a:p>
          <a:p>
            <a:endParaRPr lang="en-US" dirty="0" smtClean="0"/>
          </a:p>
          <a:p>
            <a:r>
              <a:rPr lang="en-US" u="sng" dirty="0" smtClean="0"/>
              <a:t>Rule 2</a:t>
            </a:r>
            <a:r>
              <a:rPr lang="en-US" dirty="0" smtClean="0"/>
              <a:t>: Practice trumps policy </a:t>
            </a:r>
          </a:p>
          <a:p>
            <a:endParaRPr lang="en-US" dirty="0" smtClean="0"/>
          </a:p>
          <a:p>
            <a:r>
              <a:rPr lang="en-US" u="sng" dirty="0" smtClean="0"/>
              <a:t>Rule 3</a:t>
            </a:r>
            <a:r>
              <a:rPr lang="en-US" dirty="0" smtClean="0"/>
              <a:t>: </a:t>
            </a:r>
            <a:r>
              <a:rPr lang="en-US" i="1" u="dbl" dirty="0" smtClean="0"/>
              <a:t>Always </a:t>
            </a:r>
            <a:r>
              <a:rPr lang="en-US" dirty="0" smtClean="0"/>
              <a:t>get the accused worker’s side of the story before making a final decision </a:t>
            </a:r>
            <a:endParaRPr lang="en-US" dirty="0"/>
          </a:p>
        </p:txBody>
      </p:sp>
      <p:sp>
        <p:nvSpPr>
          <p:cNvPr id="4" name="Slide Number Placeholder 3"/>
          <p:cNvSpPr>
            <a:spLocks noGrp="1"/>
          </p:cNvSpPr>
          <p:nvPr>
            <p:ph type="sldNum" sz="quarter" idx="12"/>
          </p:nvPr>
        </p:nvSpPr>
        <p:spPr/>
        <p:txBody>
          <a:bodyPr/>
          <a:lstStyle/>
          <a:p>
            <a:fld id="{4A85AE0B-05A2-4647-937D-2493919FC55A}" type="slidenum">
              <a:rPr lang="en-US" smtClean="0"/>
              <a:pPr/>
              <a:t>13</a:t>
            </a:fld>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Best Practices (cont.) </a:t>
            </a:r>
            <a:endParaRPr lang="en-US" dirty="0"/>
          </a:p>
        </p:txBody>
      </p:sp>
      <p:sp>
        <p:nvSpPr>
          <p:cNvPr id="3" name="Content Placeholder 2"/>
          <p:cNvSpPr>
            <a:spLocks noGrp="1"/>
          </p:cNvSpPr>
          <p:nvPr>
            <p:ph idx="1"/>
          </p:nvPr>
        </p:nvSpPr>
        <p:spPr/>
        <p:txBody>
          <a:bodyPr/>
          <a:lstStyle/>
          <a:p>
            <a:r>
              <a:rPr lang="en-US" u="sng" dirty="0" smtClean="0"/>
              <a:t>Rule 4</a:t>
            </a:r>
            <a:r>
              <a:rPr lang="en-US" dirty="0" smtClean="0"/>
              <a:t>: When the </a:t>
            </a:r>
            <a:r>
              <a:rPr lang="en-US" i="1" dirty="0" smtClean="0"/>
              <a:t>issue </a:t>
            </a:r>
            <a:r>
              <a:rPr lang="en-US" dirty="0" smtClean="0"/>
              <a:t>drives the </a:t>
            </a:r>
            <a:r>
              <a:rPr lang="en-US" i="1" dirty="0" smtClean="0"/>
              <a:t>outcome</a:t>
            </a:r>
            <a:r>
              <a:rPr lang="en-US" i="1" dirty="0" smtClean="0"/>
              <a:t> </a:t>
            </a:r>
            <a:r>
              <a:rPr lang="en-US" dirty="0" smtClean="0"/>
              <a:t>(i.e., “thir</a:t>
            </a:r>
            <a:r>
              <a:rPr lang="en-US" dirty="0" smtClean="0"/>
              <a:t>d rail” issues that require immediate termination, regardless of an employee’s work history) </a:t>
            </a:r>
            <a:endParaRPr lang="en-US" i="1" dirty="0" smtClean="0"/>
          </a:p>
          <a:p>
            <a:endParaRPr lang="en-US" dirty="0" smtClean="0"/>
          </a:p>
          <a:p>
            <a:r>
              <a:rPr lang="en-US" u="sng" dirty="0" smtClean="0"/>
              <a:t>Rule 5</a:t>
            </a:r>
            <a:r>
              <a:rPr lang="en-US" dirty="0" smtClean="0"/>
              <a:t>:  The importance of timeliness </a:t>
            </a:r>
          </a:p>
          <a:p>
            <a:endParaRPr lang="en-US" dirty="0" smtClean="0"/>
          </a:p>
          <a:p>
            <a:r>
              <a:rPr lang="en-US" u="sng" dirty="0" smtClean="0"/>
              <a:t>Rule 6</a:t>
            </a:r>
            <a:r>
              <a:rPr lang="en-US" dirty="0" smtClean="0"/>
              <a:t>: Removing employees from the workplace—a necessary consideration in the investigation process</a:t>
            </a:r>
            <a:r>
              <a:rPr lang="en-US" dirty="0" smtClean="0"/>
              <a:t> (i.e., paid vs. unpaid investigatory leaves) </a:t>
            </a:r>
            <a:endParaRPr lang="en-US" dirty="0"/>
          </a:p>
        </p:txBody>
      </p:sp>
      <p:sp>
        <p:nvSpPr>
          <p:cNvPr id="4" name="Slide Number Placeholder 3"/>
          <p:cNvSpPr>
            <a:spLocks noGrp="1"/>
          </p:cNvSpPr>
          <p:nvPr>
            <p:ph type="sldNum" sz="quarter" idx="12"/>
          </p:nvPr>
        </p:nvSpPr>
        <p:spPr/>
        <p:txBody>
          <a:bodyPr/>
          <a:lstStyle/>
          <a:p>
            <a:fld id="{4A85AE0B-05A2-4647-937D-2493919FC55A}" type="slidenum">
              <a:rPr lang="en-US" smtClean="0"/>
              <a:pPr/>
              <a:t>14</a:t>
            </a:fld>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Best Practices (cont.) </a:t>
            </a:r>
            <a:endParaRPr lang="en-US" dirty="0"/>
          </a:p>
        </p:txBody>
      </p:sp>
      <p:sp>
        <p:nvSpPr>
          <p:cNvPr id="3" name="Content Placeholder 2"/>
          <p:cNvSpPr>
            <a:spLocks noGrp="1"/>
          </p:cNvSpPr>
          <p:nvPr>
            <p:ph idx="1"/>
          </p:nvPr>
        </p:nvSpPr>
        <p:spPr/>
        <p:txBody>
          <a:bodyPr/>
          <a:lstStyle/>
          <a:p>
            <a:r>
              <a:rPr lang="en-US" u="sng" dirty="0" smtClean="0"/>
              <a:t>Rule 7</a:t>
            </a:r>
            <a:r>
              <a:rPr lang="en-US" dirty="0" smtClean="0"/>
              <a:t>:  Sameness vs. Consistency </a:t>
            </a:r>
          </a:p>
          <a:p>
            <a:endParaRPr lang="en-US" dirty="0" smtClean="0"/>
          </a:p>
          <a:p>
            <a:r>
              <a:rPr lang="en-US" u="sng" dirty="0" smtClean="0"/>
              <a:t>Rule 8</a:t>
            </a:r>
            <a:r>
              <a:rPr lang="en-US" dirty="0" smtClean="0"/>
              <a:t>:  Performance vs. Conduct </a:t>
            </a:r>
          </a:p>
          <a:p>
            <a:endParaRPr lang="en-US" dirty="0" smtClean="0"/>
          </a:p>
          <a:p>
            <a:r>
              <a:rPr lang="en-US" u="sng" dirty="0" smtClean="0"/>
              <a:t>Rule 9</a:t>
            </a:r>
            <a:r>
              <a:rPr lang="en-US" dirty="0" smtClean="0"/>
              <a:t>: Beware the dreaded preemptive strike of “pretaliation” </a:t>
            </a:r>
            <a:endParaRPr lang="en-US" dirty="0"/>
          </a:p>
        </p:txBody>
      </p:sp>
      <p:sp>
        <p:nvSpPr>
          <p:cNvPr id="4" name="Slide Number Placeholder 3"/>
          <p:cNvSpPr>
            <a:spLocks noGrp="1"/>
          </p:cNvSpPr>
          <p:nvPr>
            <p:ph type="sldNum" sz="quarter" idx="12"/>
          </p:nvPr>
        </p:nvSpPr>
        <p:spPr/>
        <p:txBody>
          <a:bodyPr/>
          <a:lstStyle/>
          <a:p>
            <a:fld id="{4A85AE0B-05A2-4647-937D-2493919FC55A}" type="slidenum">
              <a:rPr lang="en-US" smtClean="0"/>
              <a:pPr/>
              <a:t>15</a:t>
            </a:fld>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Best Practices (cont.) </a:t>
            </a:r>
            <a:endParaRPr lang="en-US" dirty="0"/>
          </a:p>
        </p:txBody>
      </p:sp>
      <p:sp>
        <p:nvSpPr>
          <p:cNvPr id="3" name="Content Placeholder 2"/>
          <p:cNvSpPr>
            <a:spLocks noGrp="1"/>
          </p:cNvSpPr>
          <p:nvPr>
            <p:ph idx="1"/>
          </p:nvPr>
        </p:nvSpPr>
        <p:spPr/>
        <p:txBody>
          <a:bodyPr>
            <a:normAutofit fontScale="92500" lnSpcReduction="20000"/>
          </a:bodyPr>
          <a:lstStyle/>
          <a:p>
            <a:r>
              <a:rPr lang="en-US" u="sng" dirty="0" smtClean="0"/>
              <a:t>Rule 10</a:t>
            </a:r>
            <a:r>
              <a:rPr lang="en-US" dirty="0" smtClean="0"/>
              <a:t>: Vet the written record before recommending </a:t>
            </a:r>
            <a:r>
              <a:rPr lang="en-US" dirty="0" smtClean="0"/>
              <a:t>termination—Review the written </a:t>
            </a:r>
            <a:r>
              <a:rPr lang="en-US" dirty="0" smtClean="0"/>
              <a:t>record in its totality before considering the “final incident” that’s driving your decision to terminate (including recent corrective action and historical performance reviews)</a:t>
            </a:r>
          </a:p>
          <a:p>
            <a:pPr>
              <a:buNone/>
            </a:pPr>
            <a:r>
              <a:rPr lang="en-US" dirty="0" smtClean="0"/>
              <a:t> </a:t>
            </a:r>
            <a:r>
              <a:rPr lang="en-US" dirty="0" smtClean="0"/>
              <a:t>  </a:t>
            </a:r>
          </a:p>
          <a:p>
            <a:r>
              <a:rPr lang="en-US" dirty="0" smtClean="0"/>
              <a:t>The Performance-Conduct </a:t>
            </a:r>
            <a:r>
              <a:rPr lang="en-US" dirty="0" smtClean="0"/>
              <a:t>Circle</a:t>
            </a:r>
          </a:p>
          <a:p>
            <a:pPr>
              <a:buNone/>
            </a:pPr>
            <a:endParaRPr lang="en-US" dirty="0" smtClean="0"/>
          </a:p>
          <a:p>
            <a:pPr>
              <a:buNone/>
            </a:pPr>
            <a:r>
              <a:rPr lang="en-US" dirty="0" smtClean="0"/>
              <a:t>All employees are responsible for both their performance as well as their conduct. In other words, regardless of the performance, they’re responsible for creating a friendly and inclusive work environment.   </a:t>
            </a:r>
          </a:p>
          <a:p>
            <a:pPr>
              <a:buNone/>
            </a:pPr>
            <a:r>
              <a:rPr lang="en-US" dirty="0" smtClean="0"/>
              <a:t> </a:t>
            </a:r>
            <a:endParaRPr lang="en-US" dirty="0" smtClean="0"/>
          </a:p>
        </p:txBody>
      </p:sp>
      <p:sp>
        <p:nvSpPr>
          <p:cNvPr id="4" name="Slide Number Placeholder 3"/>
          <p:cNvSpPr>
            <a:spLocks noGrp="1"/>
          </p:cNvSpPr>
          <p:nvPr>
            <p:ph type="sldNum" sz="quarter" idx="12"/>
          </p:nvPr>
        </p:nvSpPr>
        <p:spPr/>
        <p:txBody>
          <a:bodyPr/>
          <a:lstStyle/>
          <a:p>
            <a:fld id="{4A85AE0B-05A2-4647-937D-2493919FC55A}" type="slidenum">
              <a:rPr lang="en-US" smtClean="0"/>
              <a:pPr/>
              <a:t>16</a:t>
            </a:fld>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FF0000"/>
                </a:solidFill>
              </a:rPr>
              <a:t>V. Investigation Strategies &amp; Employer Responses </a:t>
            </a:r>
            <a:endParaRPr lang="en-US" dirty="0">
              <a:solidFill>
                <a:srgbClr val="FF0000"/>
              </a:solidFill>
            </a:endParaRPr>
          </a:p>
        </p:txBody>
      </p:sp>
      <p:sp>
        <p:nvSpPr>
          <p:cNvPr id="3" name="Content Placeholder 2"/>
          <p:cNvSpPr>
            <a:spLocks noGrp="1"/>
          </p:cNvSpPr>
          <p:nvPr>
            <p:ph idx="1"/>
          </p:nvPr>
        </p:nvSpPr>
        <p:spPr/>
        <p:txBody>
          <a:bodyPr/>
          <a:lstStyle/>
          <a:p>
            <a:pPr>
              <a:buNone/>
            </a:pPr>
            <a:r>
              <a:rPr lang="en-US" sz="4000" b="1" dirty="0" smtClean="0"/>
              <a:t>Standard = </a:t>
            </a:r>
            <a:r>
              <a:rPr lang="en-US" sz="4000" b="1" i="1" dirty="0" smtClean="0"/>
              <a:t>Fair</a:t>
            </a:r>
            <a:r>
              <a:rPr lang="en-US" sz="4000" b="1" dirty="0" smtClean="0"/>
              <a:t>, </a:t>
            </a:r>
            <a:r>
              <a:rPr lang="en-US" sz="4000" b="1" i="1" dirty="0" smtClean="0"/>
              <a:t>Prompt</a:t>
            </a:r>
            <a:r>
              <a:rPr lang="en-US" sz="4000" b="1" dirty="0" smtClean="0"/>
              <a:t>, and </a:t>
            </a:r>
            <a:r>
              <a:rPr lang="en-US" sz="4000" b="1" i="1" dirty="0" smtClean="0"/>
              <a:t>Thorough </a:t>
            </a:r>
            <a:r>
              <a:rPr lang="en-US" sz="4000" b="1" dirty="0" smtClean="0"/>
              <a:t>Investigations </a:t>
            </a:r>
          </a:p>
          <a:p>
            <a:endParaRPr lang="en-US" dirty="0" smtClean="0"/>
          </a:p>
          <a:p>
            <a:pPr>
              <a:buNone/>
            </a:pPr>
            <a:r>
              <a:rPr lang="en-US" dirty="0" smtClean="0">
                <a:solidFill>
                  <a:srgbClr val="FF0000"/>
                </a:solidFill>
              </a:rPr>
              <a:t>Fair</a:t>
            </a:r>
            <a:r>
              <a:rPr lang="en-US" dirty="0" smtClean="0"/>
              <a:t>: </a:t>
            </a:r>
            <a:r>
              <a:rPr lang="en-US" dirty="0" smtClean="0"/>
              <a:t>	</a:t>
            </a:r>
            <a:r>
              <a:rPr lang="en-US" sz="2400" dirty="0" smtClean="0"/>
              <a:t>performed </a:t>
            </a:r>
            <a:r>
              <a:rPr lang="en-US" sz="2400" dirty="0"/>
              <a:t>in good faith </a:t>
            </a:r>
          </a:p>
          <a:p>
            <a:pPr lvl="2">
              <a:buNone/>
            </a:pPr>
            <a:r>
              <a:rPr lang="en-US" dirty="0" smtClean="0"/>
              <a:t>	</a:t>
            </a:r>
            <a:r>
              <a:rPr lang="en-US" dirty="0"/>
              <a:t>objective</a:t>
            </a:r>
            <a:r>
              <a:rPr lang="en-US" dirty="0" smtClean="0"/>
              <a:t> </a:t>
            </a:r>
          </a:p>
          <a:p>
            <a:pPr lvl="2">
              <a:buNone/>
            </a:pPr>
            <a:r>
              <a:rPr lang="en-US" dirty="0" smtClean="0"/>
              <a:t>	defined by what is reasonable under the circumstances</a:t>
            </a:r>
          </a:p>
          <a:p>
            <a:pPr lvl="2">
              <a:buNone/>
            </a:pPr>
            <a:r>
              <a:rPr lang="en-US" dirty="0" smtClean="0"/>
              <a:t>	no decisions made until all sides have been heard </a:t>
            </a:r>
          </a:p>
          <a:p>
            <a:endParaRPr lang="en-US" dirty="0" smtClean="0"/>
          </a:p>
        </p:txBody>
      </p:sp>
      <p:sp>
        <p:nvSpPr>
          <p:cNvPr id="4" name="Slide Number Placeholder 3"/>
          <p:cNvSpPr>
            <a:spLocks noGrp="1"/>
          </p:cNvSpPr>
          <p:nvPr>
            <p:ph type="sldNum" sz="quarter" idx="12"/>
          </p:nvPr>
        </p:nvSpPr>
        <p:spPr/>
        <p:txBody>
          <a:bodyPr/>
          <a:lstStyle/>
          <a:p>
            <a:fld id="{4A85AE0B-05A2-4647-937D-2493919FC55A}" type="slidenum">
              <a:rPr lang="en-US" smtClean="0"/>
              <a:pPr/>
              <a:t>17</a:t>
            </a:fld>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Investigation Strategies (cont.)</a:t>
            </a:r>
            <a:endParaRPr lang="en-US" dirty="0"/>
          </a:p>
        </p:txBody>
      </p:sp>
      <p:sp>
        <p:nvSpPr>
          <p:cNvPr id="3" name="Content Placeholder 2"/>
          <p:cNvSpPr>
            <a:spLocks noGrp="1"/>
          </p:cNvSpPr>
          <p:nvPr>
            <p:ph idx="1"/>
          </p:nvPr>
        </p:nvSpPr>
        <p:spPr/>
        <p:txBody>
          <a:bodyPr>
            <a:normAutofit lnSpcReduction="10000"/>
          </a:bodyPr>
          <a:lstStyle/>
          <a:p>
            <a:pPr>
              <a:buNone/>
            </a:pPr>
            <a:r>
              <a:rPr lang="en-US" dirty="0" smtClean="0">
                <a:solidFill>
                  <a:srgbClr val="FF0000"/>
                </a:solidFill>
              </a:rPr>
              <a:t>Prompt</a:t>
            </a:r>
            <a:r>
              <a:rPr lang="en-US" dirty="0" smtClean="0"/>
              <a:t>: 	no legal definition exists</a:t>
            </a:r>
          </a:p>
          <a:p>
            <a:endParaRPr lang="en-US" dirty="0" smtClean="0"/>
          </a:p>
          <a:p>
            <a:r>
              <a:rPr lang="en-US" u="sng" dirty="0" smtClean="0"/>
              <a:t>General Rule</a:t>
            </a:r>
            <a:r>
              <a:rPr lang="en-US" dirty="0" smtClean="0"/>
              <a:t>:  Always meet with complainant ASAP – same day or within 1-2 days </a:t>
            </a:r>
          </a:p>
          <a:p>
            <a:endParaRPr lang="en-US" dirty="0" smtClean="0"/>
          </a:p>
          <a:p>
            <a:r>
              <a:rPr lang="en-US" u="sng" dirty="0" smtClean="0"/>
              <a:t>Note</a:t>
            </a:r>
            <a:r>
              <a:rPr lang="en-US" dirty="0" smtClean="0"/>
              <a:t>: Employer is obligated to complete an investigation and take appropriate corrective action, even if it has no evidence that harassment is continuing or complainant has asked you not to pursue (or alleged harasser is no longer with the company) </a:t>
            </a:r>
          </a:p>
          <a:p>
            <a:pPr lvl="3"/>
            <a:endParaRPr lang="en-US" dirty="0" smtClean="0"/>
          </a:p>
        </p:txBody>
      </p:sp>
      <p:sp>
        <p:nvSpPr>
          <p:cNvPr id="4" name="Slide Number Placeholder 3"/>
          <p:cNvSpPr>
            <a:spLocks noGrp="1"/>
          </p:cNvSpPr>
          <p:nvPr>
            <p:ph type="sldNum" sz="quarter" idx="12"/>
          </p:nvPr>
        </p:nvSpPr>
        <p:spPr/>
        <p:txBody>
          <a:bodyPr/>
          <a:lstStyle/>
          <a:p>
            <a:fld id="{4A85AE0B-05A2-4647-937D-2493919FC55A}" type="slidenum">
              <a:rPr lang="en-US" smtClean="0"/>
              <a:pPr/>
              <a:t>18</a:t>
            </a:fld>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Investigation Strategies (cont.)</a:t>
            </a:r>
            <a:endParaRPr lang="en-US" dirty="0"/>
          </a:p>
        </p:txBody>
      </p:sp>
      <p:sp>
        <p:nvSpPr>
          <p:cNvPr id="3" name="Content Placeholder 2"/>
          <p:cNvSpPr>
            <a:spLocks noGrp="1"/>
          </p:cNvSpPr>
          <p:nvPr>
            <p:ph idx="1"/>
          </p:nvPr>
        </p:nvSpPr>
        <p:spPr/>
        <p:txBody>
          <a:bodyPr>
            <a:normAutofit lnSpcReduction="10000"/>
          </a:bodyPr>
          <a:lstStyle/>
          <a:p>
            <a:pPr>
              <a:buNone/>
            </a:pPr>
            <a:r>
              <a:rPr lang="en-US" dirty="0" smtClean="0">
                <a:solidFill>
                  <a:srgbClr val="FF0000"/>
                </a:solidFill>
              </a:rPr>
              <a:t>Thorough</a:t>
            </a:r>
          </a:p>
          <a:p>
            <a:endParaRPr lang="en-US" dirty="0" smtClean="0"/>
          </a:p>
          <a:p>
            <a:r>
              <a:rPr lang="en-US" dirty="0" smtClean="0"/>
              <a:t>Need to interview the accused </a:t>
            </a:r>
          </a:p>
          <a:p>
            <a:r>
              <a:rPr lang="en-US" dirty="0" smtClean="0"/>
              <a:t>Need to interview witnesses, if any</a:t>
            </a:r>
          </a:p>
          <a:p>
            <a:r>
              <a:rPr lang="en-US" dirty="0" smtClean="0"/>
              <a:t>Be careful not to omit an important witness or neglect to pursue an important contradiction in a witness’s story </a:t>
            </a:r>
          </a:p>
          <a:p>
            <a:r>
              <a:rPr lang="en-US" dirty="0" smtClean="0">
                <a:solidFill>
                  <a:srgbClr val="FF0000"/>
                </a:solidFill>
              </a:rPr>
              <a:t>Ask</a:t>
            </a:r>
            <a:r>
              <a:rPr lang="en-US" dirty="0" smtClean="0">
                <a:solidFill>
                  <a:srgbClr val="FF0000"/>
                </a:solidFill>
              </a:rPr>
              <a:t> the complainant at the outset (</a:t>
            </a:r>
            <a:r>
              <a:rPr lang="en-US" dirty="0" smtClean="0">
                <a:solidFill>
                  <a:srgbClr val="FF0000"/>
                </a:solidFill>
              </a:rPr>
              <a:t>1) what she would like to see happen and (2) whom she thinks should be </a:t>
            </a:r>
            <a:r>
              <a:rPr lang="en-US" dirty="0" smtClean="0">
                <a:solidFill>
                  <a:srgbClr val="FF0000"/>
                </a:solidFill>
              </a:rPr>
              <a:t>interviewed. </a:t>
            </a:r>
            <a:endParaRPr lang="en-US" dirty="0">
              <a:solidFill>
                <a:srgbClr val="FF0000"/>
              </a:solidFill>
            </a:endParaRPr>
          </a:p>
        </p:txBody>
      </p:sp>
      <p:sp>
        <p:nvSpPr>
          <p:cNvPr id="4" name="Slide Number Placeholder 3"/>
          <p:cNvSpPr>
            <a:spLocks noGrp="1"/>
          </p:cNvSpPr>
          <p:nvPr>
            <p:ph type="sldNum" sz="quarter" idx="12"/>
          </p:nvPr>
        </p:nvSpPr>
        <p:spPr/>
        <p:txBody>
          <a:bodyPr/>
          <a:lstStyle/>
          <a:p>
            <a:fld id="{4A85AE0B-05A2-4647-937D-2493919FC55A}" type="slidenum">
              <a:rPr lang="en-US" smtClean="0"/>
              <a:pPr/>
              <a:t>19</a:t>
            </a:fld>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dirty="0" smtClean="0"/>
              <a:t>SHRM “Great 8” </a:t>
            </a:r>
            <a:r>
              <a:rPr lang="en-US" dirty="0" smtClean="0"/>
              <a:t>Books by Paul . . . </a:t>
            </a:r>
            <a:endParaRPr lang="en-US" dirty="0"/>
          </a:p>
        </p:txBody>
      </p:sp>
      <p:sp>
        <p:nvSpPr>
          <p:cNvPr id="3" name="Content Placeholder 2"/>
          <p:cNvSpPr>
            <a:spLocks noGrp="1"/>
          </p:cNvSpPr>
          <p:nvPr>
            <p:ph idx="1"/>
          </p:nvPr>
        </p:nvSpPr>
        <p:spPr/>
        <p:txBody>
          <a:bodyPr>
            <a:normAutofit fontScale="92500" lnSpcReduction="10000"/>
          </a:bodyPr>
          <a:lstStyle/>
          <a:p>
            <a:r>
              <a:rPr lang="en-US" i="1" dirty="0" smtClean="0"/>
              <a:t>101 Sample Write-Ups for Documenting Employee Performance Problems</a:t>
            </a:r>
          </a:p>
          <a:p>
            <a:pPr>
              <a:buNone/>
            </a:pPr>
            <a:r>
              <a:rPr lang="en-US" i="1" dirty="0" smtClean="0"/>
              <a:t> </a:t>
            </a:r>
          </a:p>
          <a:p>
            <a:r>
              <a:rPr lang="en-US" i="1" dirty="0" smtClean="0"/>
              <a:t>101 Tough Conversations to Have with Employees</a:t>
            </a:r>
          </a:p>
          <a:p>
            <a:pPr>
              <a:buNone/>
            </a:pPr>
            <a:r>
              <a:rPr lang="en-US" i="1" dirty="0" smtClean="0"/>
              <a:t> </a:t>
            </a:r>
          </a:p>
          <a:p>
            <a:r>
              <a:rPr lang="en-US" i="1" dirty="0" smtClean="0"/>
              <a:t>96 Great Interview Questions to Ask Before You Hire </a:t>
            </a:r>
          </a:p>
          <a:p>
            <a:endParaRPr lang="en-US" i="1" dirty="0" smtClean="0"/>
          </a:p>
          <a:p>
            <a:r>
              <a:rPr lang="en-US" i="1" dirty="0" smtClean="0"/>
              <a:t>2600 Phrases for Effective Performance Reviews </a:t>
            </a:r>
          </a:p>
          <a:p>
            <a:endParaRPr lang="en-US" i="1" dirty="0" smtClean="0"/>
          </a:p>
          <a:p>
            <a:pPr>
              <a:buNone/>
            </a:pPr>
            <a:r>
              <a:rPr lang="en-US" i="1" u="sng" dirty="0" smtClean="0">
                <a:solidFill>
                  <a:srgbClr val="FF0000"/>
                </a:solidFill>
              </a:rPr>
              <a:t>New in 2016</a:t>
            </a:r>
            <a:r>
              <a:rPr lang="en-US" i="1" dirty="0" smtClean="0">
                <a:solidFill>
                  <a:srgbClr val="FF0000"/>
                </a:solidFill>
              </a:rPr>
              <a:t>:  75 Ways for Managers to Hire, Develop, and Keep Great Employees (AMACOM Books) </a:t>
            </a:r>
            <a:endParaRPr lang="en-US" dirty="0"/>
          </a:p>
        </p:txBody>
      </p:sp>
      <p:sp>
        <p:nvSpPr>
          <p:cNvPr id="4" name="Slide Number Placeholder 3"/>
          <p:cNvSpPr>
            <a:spLocks noGrp="1"/>
          </p:cNvSpPr>
          <p:nvPr>
            <p:ph type="sldNum" sz="quarter" idx="12"/>
          </p:nvPr>
        </p:nvSpPr>
        <p:spPr/>
        <p:txBody>
          <a:bodyPr/>
          <a:lstStyle/>
          <a:p>
            <a:fld id="{4A85AE0B-05A2-4647-937D-2493919FC55A}" type="slidenum">
              <a:rPr lang="en-US" smtClean="0"/>
              <a:pPr/>
              <a:t>2</a:t>
            </a:fld>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Investigation Strategies (cont.)</a:t>
            </a:r>
            <a:endParaRPr lang="en-US" dirty="0"/>
          </a:p>
        </p:txBody>
      </p:sp>
      <p:sp>
        <p:nvSpPr>
          <p:cNvPr id="3" name="Content Placeholder 2"/>
          <p:cNvSpPr>
            <a:spLocks noGrp="1"/>
          </p:cNvSpPr>
          <p:nvPr>
            <p:ph idx="1"/>
          </p:nvPr>
        </p:nvSpPr>
        <p:spPr/>
        <p:txBody>
          <a:bodyPr>
            <a:normAutofit/>
          </a:bodyPr>
          <a:lstStyle/>
          <a:p>
            <a:pPr>
              <a:buNone/>
            </a:pPr>
            <a:r>
              <a:rPr lang="en-US" sz="4000" b="1" dirty="0" smtClean="0"/>
              <a:t>Caveats</a:t>
            </a:r>
          </a:p>
          <a:p>
            <a:endParaRPr lang="en-US" dirty="0" smtClean="0"/>
          </a:p>
          <a:p>
            <a:r>
              <a:rPr lang="en-US" dirty="0" smtClean="0"/>
              <a:t>Be cautious about interviewing </a:t>
            </a:r>
            <a:r>
              <a:rPr lang="en-US" dirty="0" smtClean="0"/>
              <a:t>a witness by yourself</a:t>
            </a:r>
          </a:p>
          <a:p>
            <a:r>
              <a:rPr lang="en-US" dirty="0" smtClean="0"/>
              <a:t>Unprofessional documents are easier to discredit </a:t>
            </a:r>
          </a:p>
          <a:p>
            <a:r>
              <a:rPr lang="en-US" dirty="0" smtClean="0"/>
              <a:t>Don’t make any legal conclusions in your notes </a:t>
            </a:r>
          </a:p>
          <a:p>
            <a:r>
              <a:rPr lang="en-US" dirty="0" smtClean="0"/>
              <a:t>Don’t refer to conduct as “sexual harassment” or “hostile work environment”</a:t>
            </a:r>
            <a:r>
              <a:rPr lang="en-US" dirty="0" smtClean="0"/>
              <a:t> (i.e.</a:t>
            </a:r>
            <a:r>
              <a:rPr lang="en-US" dirty="0" smtClean="0"/>
              <a:t>, legal conclusions) </a:t>
            </a:r>
            <a:endParaRPr lang="en-US" dirty="0" smtClean="0"/>
          </a:p>
          <a:p>
            <a:r>
              <a:rPr lang="en-US" dirty="0" smtClean="0"/>
              <a:t>Describe behavior, do not characterize it </a:t>
            </a:r>
          </a:p>
          <a:p>
            <a:endParaRPr lang="en-US" dirty="0"/>
          </a:p>
        </p:txBody>
      </p:sp>
      <p:sp>
        <p:nvSpPr>
          <p:cNvPr id="4" name="Slide Number Placeholder 3"/>
          <p:cNvSpPr>
            <a:spLocks noGrp="1"/>
          </p:cNvSpPr>
          <p:nvPr>
            <p:ph type="sldNum" sz="quarter" idx="12"/>
          </p:nvPr>
        </p:nvSpPr>
        <p:spPr/>
        <p:txBody>
          <a:bodyPr/>
          <a:lstStyle/>
          <a:p>
            <a:fld id="{4A85AE0B-05A2-4647-937D-2493919FC55A}" type="slidenum">
              <a:rPr lang="en-US" smtClean="0"/>
              <a:pPr/>
              <a:t>20</a:t>
            </a:fld>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Investigation Strategies (cont.)</a:t>
            </a:r>
            <a:endParaRPr lang="en-US" dirty="0"/>
          </a:p>
        </p:txBody>
      </p:sp>
      <p:sp>
        <p:nvSpPr>
          <p:cNvPr id="3" name="Content Placeholder 2"/>
          <p:cNvSpPr>
            <a:spLocks noGrp="1"/>
          </p:cNvSpPr>
          <p:nvPr>
            <p:ph idx="1"/>
          </p:nvPr>
        </p:nvSpPr>
        <p:spPr/>
        <p:txBody>
          <a:bodyPr>
            <a:normAutofit/>
          </a:bodyPr>
          <a:lstStyle/>
          <a:p>
            <a:r>
              <a:rPr lang="en-US" dirty="0" smtClean="0"/>
              <a:t>If you fail to maintain confidentiality of information regarding an employee, that individual may later try to assert a claim of </a:t>
            </a:r>
            <a:r>
              <a:rPr lang="en-US" i="1" dirty="0" smtClean="0">
                <a:solidFill>
                  <a:srgbClr val="FF0000"/>
                </a:solidFill>
              </a:rPr>
              <a:t>defamation </a:t>
            </a:r>
            <a:r>
              <a:rPr lang="en-US" dirty="0" smtClean="0"/>
              <a:t>or </a:t>
            </a:r>
            <a:r>
              <a:rPr lang="en-US" i="1" dirty="0" smtClean="0">
                <a:solidFill>
                  <a:srgbClr val="FF0000"/>
                </a:solidFill>
              </a:rPr>
              <a:t>invasion of privacy</a:t>
            </a:r>
          </a:p>
          <a:p>
            <a:pPr>
              <a:buNone/>
            </a:pPr>
            <a:r>
              <a:rPr lang="en-US" dirty="0" smtClean="0"/>
              <a:t> </a:t>
            </a:r>
          </a:p>
          <a:p>
            <a:r>
              <a:rPr lang="en-US" dirty="0" smtClean="0"/>
              <a:t>Without dual consent, </a:t>
            </a:r>
            <a:r>
              <a:rPr lang="en-US" u="sng" dirty="0" smtClean="0"/>
              <a:t>tape recording </a:t>
            </a:r>
            <a:r>
              <a:rPr lang="en-US" dirty="0" smtClean="0"/>
              <a:t>is illegal in some states, including California </a:t>
            </a:r>
          </a:p>
          <a:p>
            <a:endParaRPr lang="en-US" dirty="0" smtClean="0"/>
          </a:p>
          <a:p>
            <a:r>
              <a:rPr lang="en-US" dirty="0" smtClean="0"/>
              <a:t>When participants are equally believable, issue “To ensure there is no confusion” letters to both </a:t>
            </a:r>
            <a:r>
              <a:rPr lang="en-US" dirty="0" smtClean="0"/>
              <a:t>parties, spelling out company expectations in the future  </a:t>
            </a:r>
            <a:endParaRPr lang="en-US" dirty="0"/>
          </a:p>
        </p:txBody>
      </p:sp>
      <p:sp>
        <p:nvSpPr>
          <p:cNvPr id="4" name="Slide Number Placeholder 3"/>
          <p:cNvSpPr>
            <a:spLocks noGrp="1"/>
          </p:cNvSpPr>
          <p:nvPr>
            <p:ph type="sldNum" sz="quarter" idx="12"/>
          </p:nvPr>
        </p:nvSpPr>
        <p:spPr/>
        <p:txBody>
          <a:bodyPr/>
          <a:lstStyle/>
          <a:p>
            <a:fld id="{4A85AE0B-05A2-4647-937D-2493919FC55A}" type="slidenum">
              <a:rPr lang="en-US" smtClean="0"/>
              <a:pPr/>
              <a:t>21</a:t>
            </a:fld>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Investigation Strategies (cont.)</a:t>
            </a:r>
            <a:endParaRPr lang="en-US" dirty="0"/>
          </a:p>
        </p:txBody>
      </p:sp>
      <p:sp>
        <p:nvSpPr>
          <p:cNvPr id="3" name="Content Placeholder 2"/>
          <p:cNvSpPr>
            <a:spLocks noGrp="1"/>
          </p:cNvSpPr>
          <p:nvPr>
            <p:ph idx="1"/>
          </p:nvPr>
        </p:nvSpPr>
        <p:spPr/>
        <p:txBody>
          <a:bodyPr>
            <a:normAutofit/>
          </a:bodyPr>
          <a:lstStyle/>
          <a:p>
            <a:r>
              <a:rPr lang="en-US" dirty="0" smtClean="0"/>
              <a:t>Investigator should tell the complainant (a) that the company took the complaint seriously, (b) thoroughly investigated the matter, and (c) took appropriate remedial action</a:t>
            </a:r>
          </a:p>
          <a:p>
            <a:endParaRPr lang="en-US" dirty="0" smtClean="0"/>
          </a:p>
          <a:p>
            <a:r>
              <a:rPr lang="en-US" dirty="0" smtClean="0"/>
              <a:t>Investigator should </a:t>
            </a:r>
            <a:r>
              <a:rPr lang="en-US" i="1" u="sng" dirty="0" smtClean="0"/>
              <a:t>not </a:t>
            </a:r>
            <a:r>
              <a:rPr lang="en-US" dirty="0" smtClean="0"/>
              <a:t>tell the complainant the specific discipline to be imposed against the perpetrator—could violate the perpetrator’s right to privacy </a:t>
            </a:r>
          </a:p>
          <a:p>
            <a:endParaRPr lang="en-US" dirty="0" smtClean="0"/>
          </a:p>
        </p:txBody>
      </p:sp>
      <p:sp>
        <p:nvSpPr>
          <p:cNvPr id="4" name="Slide Number Placeholder 3"/>
          <p:cNvSpPr>
            <a:spLocks noGrp="1"/>
          </p:cNvSpPr>
          <p:nvPr>
            <p:ph type="sldNum" sz="quarter" idx="12"/>
          </p:nvPr>
        </p:nvSpPr>
        <p:spPr/>
        <p:txBody>
          <a:bodyPr/>
          <a:lstStyle/>
          <a:p>
            <a:fld id="{4A85AE0B-05A2-4647-937D-2493919FC55A}" type="slidenum">
              <a:rPr lang="en-US" smtClean="0"/>
              <a:pPr/>
              <a:t>22</a:t>
            </a:fld>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Investigation Strategies (cont.)</a:t>
            </a:r>
            <a:endParaRPr lang="en-US" dirty="0"/>
          </a:p>
        </p:txBody>
      </p:sp>
      <p:sp>
        <p:nvSpPr>
          <p:cNvPr id="3" name="Content Placeholder 2"/>
          <p:cNvSpPr>
            <a:spLocks noGrp="1"/>
          </p:cNvSpPr>
          <p:nvPr>
            <p:ph idx="1"/>
          </p:nvPr>
        </p:nvSpPr>
        <p:spPr/>
        <p:txBody>
          <a:bodyPr>
            <a:normAutofit fontScale="47500" lnSpcReduction="20000"/>
          </a:bodyPr>
          <a:lstStyle/>
          <a:p>
            <a:pPr>
              <a:buNone/>
            </a:pPr>
            <a:r>
              <a:rPr lang="en-US" sz="5120" b="1" dirty="0" smtClean="0"/>
              <a:t>EEOC Credibility Determinations (He Said – She Said)</a:t>
            </a:r>
          </a:p>
          <a:p>
            <a:pPr>
              <a:buNone/>
            </a:pPr>
            <a:endParaRPr lang="en-US" sz="3840" b="1" dirty="0" smtClean="0"/>
          </a:p>
          <a:p>
            <a:pPr marL="514350" indent="-514350">
              <a:buFont typeface="+mj-lt"/>
              <a:buAutoNum type="arabicPeriod"/>
            </a:pPr>
            <a:r>
              <a:rPr lang="en-US" sz="5091" dirty="0" smtClean="0"/>
              <a:t>Inherent plausibility </a:t>
            </a:r>
          </a:p>
          <a:p>
            <a:pPr marL="514350" indent="-514350">
              <a:buFont typeface="+mj-lt"/>
              <a:buAutoNum type="arabicPeriod"/>
            </a:pPr>
            <a:r>
              <a:rPr lang="en-US" sz="5091" dirty="0" smtClean="0"/>
              <a:t>Demeanor</a:t>
            </a:r>
          </a:p>
          <a:p>
            <a:pPr marL="514350" indent="-514350">
              <a:buFont typeface="+mj-lt"/>
              <a:buAutoNum type="arabicPeriod"/>
            </a:pPr>
            <a:r>
              <a:rPr lang="en-US" sz="5091" dirty="0" smtClean="0"/>
              <a:t>Motive to falsify </a:t>
            </a:r>
          </a:p>
          <a:p>
            <a:pPr marL="514350" indent="-514350">
              <a:buFont typeface="+mj-lt"/>
              <a:buAutoNum type="arabicPeriod"/>
            </a:pPr>
            <a:r>
              <a:rPr lang="en-US" sz="5091" dirty="0" smtClean="0"/>
              <a:t>Corroboration </a:t>
            </a:r>
          </a:p>
          <a:p>
            <a:pPr marL="514350" indent="-514350">
              <a:buFont typeface="+mj-lt"/>
              <a:buAutoNum type="arabicPeriod"/>
            </a:pPr>
            <a:r>
              <a:rPr lang="en-US" sz="5091" dirty="0" smtClean="0"/>
              <a:t>Past record </a:t>
            </a:r>
          </a:p>
          <a:p>
            <a:pPr marL="514350" indent="-514350">
              <a:buNone/>
            </a:pPr>
            <a:endParaRPr lang="en-US" sz="5091" dirty="0" smtClean="0"/>
          </a:p>
          <a:p>
            <a:pPr marL="514350" indent="-514350">
              <a:buNone/>
            </a:pPr>
            <a:r>
              <a:rPr lang="en-US" sz="5091" dirty="0" smtClean="0"/>
              <a:t>Note:	“Is there any reason the other person would lie?” is an important question in a he said—she said </a:t>
            </a:r>
            <a:r>
              <a:rPr lang="en-US" sz="5091" dirty="0" smtClean="0"/>
              <a:t>investigation  </a:t>
            </a:r>
            <a:endParaRPr lang="en-US" sz="5091" dirty="0" smtClean="0"/>
          </a:p>
          <a:p>
            <a:pPr>
              <a:buNone/>
            </a:pPr>
            <a:endParaRPr lang="en-US" b="1" dirty="0"/>
          </a:p>
          <a:p>
            <a:pPr>
              <a:buNone/>
            </a:pPr>
            <a:r>
              <a:rPr lang="en-US" b="1" dirty="0" smtClean="0"/>
              <a:t> </a:t>
            </a:r>
          </a:p>
          <a:p>
            <a:endParaRPr lang="en-US" dirty="0"/>
          </a:p>
        </p:txBody>
      </p:sp>
      <p:sp>
        <p:nvSpPr>
          <p:cNvPr id="4" name="Slide Number Placeholder 3"/>
          <p:cNvSpPr>
            <a:spLocks noGrp="1"/>
          </p:cNvSpPr>
          <p:nvPr>
            <p:ph type="sldNum" sz="quarter" idx="12"/>
          </p:nvPr>
        </p:nvSpPr>
        <p:spPr/>
        <p:txBody>
          <a:bodyPr/>
          <a:lstStyle/>
          <a:p>
            <a:fld id="{4A85AE0B-05A2-4647-937D-2493919FC55A}" type="slidenum">
              <a:rPr lang="en-US" smtClean="0"/>
              <a:pPr/>
              <a:t>23</a:t>
            </a:fld>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Investigation Strategies (cont.)</a:t>
            </a:r>
            <a:endParaRPr lang="en-US" dirty="0"/>
          </a:p>
        </p:txBody>
      </p:sp>
      <p:sp>
        <p:nvSpPr>
          <p:cNvPr id="3" name="Content Placeholder 2"/>
          <p:cNvSpPr>
            <a:spLocks noGrp="1"/>
          </p:cNvSpPr>
          <p:nvPr>
            <p:ph idx="1"/>
          </p:nvPr>
        </p:nvSpPr>
        <p:spPr/>
        <p:txBody>
          <a:bodyPr>
            <a:normAutofit fontScale="92500" lnSpcReduction="20000"/>
          </a:bodyPr>
          <a:lstStyle/>
          <a:p>
            <a:pPr>
              <a:buNone/>
            </a:pPr>
            <a:r>
              <a:rPr lang="en-US" sz="4324" b="1" dirty="0" smtClean="0"/>
              <a:t>Open Questions for Discussion </a:t>
            </a:r>
          </a:p>
          <a:p>
            <a:endParaRPr lang="en-US" dirty="0" smtClean="0"/>
          </a:p>
          <a:p>
            <a:r>
              <a:rPr lang="en-US" dirty="0" smtClean="0"/>
              <a:t>May an employee request an attorney to attend an investigatory meeting?</a:t>
            </a:r>
            <a:r>
              <a:rPr lang="en-US" dirty="0" smtClean="0"/>
              <a:t> </a:t>
            </a:r>
          </a:p>
          <a:p>
            <a:endParaRPr lang="en-US" dirty="0" smtClean="0"/>
          </a:p>
          <a:p>
            <a:r>
              <a:rPr lang="en-US" dirty="0" smtClean="0"/>
              <a:t>May an employee request a family member, friend, or coworker to attend?</a:t>
            </a:r>
            <a:r>
              <a:rPr lang="en-US" dirty="0" smtClean="0"/>
              <a:t> </a:t>
            </a:r>
          </a:p>
          <a:p>
            <a:pPr>
              <a:buNone/>
            </a:pPr>
            <a:r>
              <a:rPr lang="en-US" dirty="0" smtClean="0"/>
              <a:t> </a:t>
            </a:r>
            <a:endParaRPr lang="en-US" dirty="0" smtClean="0"/>
          </a:p>
          <a:p>
            <a:r>
              <a:rPr lang="en-US" sz="2595" dirty="0" smtClean="0"/>
              <a:t>May an employee request that a union steward be present</a:t>
            </a:r>
            <a:r>
              <a:rPr lang="en-US" sz="2595" dirty="0" smtClean="0"/>
              <a:t>?</a:t>
            </a:r>
          </a:p>
          <a:p>
            <a:pPr>
              <a:buNone/>
            </a:pPr>
            <a:r>
              <a:rPr lang="en-US" sz="2595" dirty="0" smtClean="0"/>
              <a:t> </a:t>
            </a:r>
            <a:endParaRPr lang="en-US" sz="2595" dirty="0" smtClean="0"/>
          </a:p>
          <a:p>
            <a:r>
              <a:rPr lang="en-US" dirty="0" smtClean="0"/>
              <a:t>Should you ask witnesses to put their statements in writing?  </a:t>
            </a:r>
            <a:endParaRPr lang="en-US" dirty="0"/>
          </a:p>
        </p:txBody>
      </p:sp>
      <p:sp>
        <p:nvSpPr>
          <p:cNvPr id="4" name="Slide Number Placeholder 3"/>
          <p:cNvSpPr>
            <a:spLocks noGrp="1"/>
          </p:cNvSpPr>
          <p:nvPr>
            <p:ph type="sldNum" sz="quarter" idx="12"/>
          </p:nvPr>
        </p:nvSpPr>
        <p:spPr/>
        <p:txBody>
          <a:bodyPr/>
          <a:lstStyle/>
          <a:p>
            <a:fld id="{4A85AE0B-05A2-4647-937D-2493919FC55A}" type="slidenum">
              <a:rPr lang="en-US" smtClean="0"/>
              <a:pPr/>
              <a:t>24</a:t>
            </a:fld>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Investigation Strategies (cont.)</a:t>
            </a:r>
            <a:endParaRPr lang="en-US" dirty="0"/>
          </a:p>
        </p:txBody>
      </p:sp>
      <p:sp>
        <p:nvSpPr>
          <p:cNvPr id="3" name="Content Placeholder 2"/>
          <p:cNvSpPr>
            <a:spLocks noGrp="1"/>
          </p:cNvSpPr>
          <p:nvPr>
            <p:ph idx="1"/>
          </p:nvPr>
        </p:nvSpPr>
        <p:spPr/>
        <p:txBody>
          <a:bodyPr>
            <a:normAutofit/>
          </a:bodyPr>
          <a:lstStyle/>
          <a:p>
            <a:r>
              <a:rPr lang="en-US" dirty="0" smtClean="0"/>
              <a:t>Should the alleged wrongdoer be interviewed first, second, last, or in some other order? </a:t>
            </a:r>
          </a:p>
          <a:p>
            <a:endParaRPr lang="en-US" dirty="0" smtClean="0"/>
          </a:p>
          <a:p>
            <a:r>
              <a:rPr lang="en-US" dirty="0" smtClean="0"/>
              <a:t>Should you give a heads-up to the alleged wrongdoer? </a:t>
            </a:r>
          </a:p>
          <a:p>
            <a:endParaRPr lang="en-US" dirty="0" smtClean="0"/>
          </a:p>
          <a:p>
            <a:r>
              <a:rPr lang="en-US" dirty="0" smtClean="0"/>
              <a:t>If you type up your notes, should your contemporaneous handwritten notes be destroyed afterward (unless under a Legal Hold)? </a:t>
            </a:r>
            <a:endParaRPr lang="en-US" dirty="0"/>
          </a:p>
        </p:txBody>
      </p:sp>
      <p:sp>
        <p:nvSpPr>
          <p:cNvPr id="4" name="Slide Number Placeholder 3"/>
          <p:cNvSpPr>
            <a:spLocks noGrp="1"/>
          </p:cNvSpPr>
          <p:nvPr>
            <p:ph type="sldNum" sz="quarter" idx="12"/>
          </p:nvPr>
        </p:nvSpPr>
        <p:spPr/>
        <p:txBody>
          <a:bodyPr/>
          <a:lstStyle/>
          <a:p>
            <a:fld id="{4A85AE0B-05A2-4647-937D-2493919FC55A}" type="slidenum">
              <a:rPr lang="en-US" smtClean="0"/>
              <a:pPr/>
              <a:t>25</a:t>
            </a:fld>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Investigation Strategies (cont.)</a:t>
            </a:r>
            <a:endParaRPr lang="en-US" dirty="0"/>
          </a:p>
        </p:txBody>
      </p:sp>
      <p:sp>
        <p:nvSpPr>
          <p:cNvPr id="3" name="Content Placeholder 2"/>
          <p:cNvSpPr>
            <a:spLocks noGrp="1"/>
          </p:cNvSpPr>
          <p:nvPr>
            <p:ph idx="1"/>
          </p:nvPr>
        </p:nvSpPr>
        <p:spPr/>
        <p:txBody>
          <a:bodyPr>
            <a:normAutofit/>
          </a:bodyPr>
          <a:lstStyle/>
          <a:p>
            <a:r>
              <a:rPr lang="en-US" dirty="0" smtClean="0"/>
              <a:t>If the accused refuses to participate in an investigation, what are the consequences? </a:t>
            </a:r>
          </a:p>
          <a:p>
            <a:endParaRPr lang="en-US" dirty="0" smtClean="0"/>
          </a:p>
          <a:p>
            <a:pPr>
              <a:buNone/>
            </a:pPr>
            <a:r>
              <a:rPr lang="en-US" u="sng" dirty="0" smtClean="0"/>
              <a:t>Special Note</a:t>
            </a:r>
            <a:r>
              <a:rPr lang="en-US" dirty="0" smtClean="0"/>
              <a:t>:  Employees have a duty to cooperate with an investigation and may be disciplined for failing to do so. </a:t>
            </a:r>
          </a:p>
          <a:p>
            <a:endParaRPr lang="en-US" dirty="0" smtClean="0"/>
          </a:p>
          <a:p>
            <a:r>
              <a:rPr lang="en-US" dirty="0" smtClean="0"/>
              <a:t>Employee requests to leave the interview should be granted. </a:t>
            </a:r>
          </a:p>
          <a:p>
            <a:endParaRPr lang="en-US" dirty="0"/>
          </a:p>
          <a:p>
            <a:endParaRPr lang="en-US" dirty="0"/>
          </a:p>
        </p:txBody>
      </p:sp>
      <p:sp>
        <p:nvSpPr>
          <p:cNvPr id="4" name="Slide Number Placeholder 3"/>
          <p:cNvSpPr>
            <a:spLocks noGrp="1"/>
          </p:cNvSpPr>
          <p:nvPr>
            <p:ph type="sldNum" sz="quarter" idx="12"/>
          </p:nvPr>
        </p:nvSpPr>
        <p:spPr/>
        <p:txBody>
          <a:bodyPr/>
          <a:lstStyle/>
          <a:p>
            <a:fld id="{4A85AE0B-05A2-4647-937D-2493919FC55A}" type="slidenum">
              <a:rPr lang="en-US" smtClean="0"/>
              <a:pPr/>
              <a:t>26</a:t>
            </a:fld>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Investigation Strategies (cont.)</a:t>
            </a:r>
            <a:endParaRPr lang="en-US" dirty="0"/>
          </a:p>
        </p:txBody>
      </p:sp>
      <p:sp>
        <p:nvSpPr>
          <p:cNvPr id="3" name="Content Placeholder 2"/>
          <p:cNvSpPr>
            <a:spLocks noGrp="1"/>
          </p:cNvSpPr>
          <p:nvPr>
            <p:ph idx="1"/>
          </p:nvPr>
        </p:nvSpPr>
        <p:spPr/>
        <p:txBody>
          <a:bodyPr>
            <a:normAutofit fontScale="92500" lnSpcReduction="10000"/>
          </a:bodyPr>
          <a:lstStyle/>
          <a:p>
            <a:pPr>
              <a:buNone/>
            </a:pPr>
            <a:r>
              <a:rPr lang="en-US" sz="4324" b="1" dirty="0" smtClean="0"/>
              <a:t>Case Evaluation </a:t>
            </a:r>
          </a:p>
          <a:p>
            <a:endParaRPr lang="en-US" dirty="0" smtClean="0"/>
          </a:p>
          <a:p>
            <a:pPr>
              <a:buNone/>
            </a:pPr>
            <a:r>
              <a:rPr lang="en-US" dirty="0" smtClean="0"/>
              <a:t>When making credibility determinations, consider:</a:t>
            </a:r>
          </a:p>
          <a:p>
            <a:pPr>
              <a:buNone/>
            </a:pPr>
            <a:r>
              <a:rPr lang="en-US" dirty="0" smtClean="0"/>
              <a:t> </a:t>
            </a:r>
          </a:p>
          <a:p>
            <a:r>
              <a:rPr lang="en-US" dirty="0" smtClean="0"/>
              <a:t>Corroborating evidence</a:t>
            </a:r>
          </a:p>
          <a:p>
            <a:r>
              <a:rPr lang="en-US" dirty="0" smtClean="0"/>
              <a:t>Consistency in testimony</a:t>
            </a:r>
          </a:p>
          <a:p>
            <a:r>
              <a:rPr lang="en-US" dirty="0" smtClean="0"/>
              <a:t>Possible bias </a:t>
            </a:r>
          </a:p>
          <a:p>
            <a:r>
              <a:rPr lang="en-US" dirty="0" smtClean="0"/>
              <a:t>Demeanor </a:t>
            </a:r>
          </a:p>
          <a:p>
            <a:r>
              <a:rPr lang="en-US" dirty="0" smtClean="0"/>
              <a:t>Whether a particular account is plausible based on direct observation or hearsay </a:t>
            </a:r>
            <a:endParaRPr lang="en-US" dirty="0"/>
          </a:p>
        </p:txBody>
      </p:sp>
      <p:sp>
        <p:nvSpPr>
          <p:cNvPr id="4" name="Slide Number Placeholder 3"/>
          <p:cNvSpPr>
            <a:spLocks noGrp="1"/>
          </p:cNvSpPr>
          <p:nvPr>
            <p:ph type="sldNum" sz="quarter" idx="12"/>
          </p:nvPr>
        </p:nvSpPr>
        <p:spPr/>
        <p:txBody>
          <a:bodyPr/>
          <a:lstStyle/>
          <a:p>
            <a:fld id="{4A85AE0B-05A2-4647-937D-2493919FC55A}" type="slidenum">
              <a:rPr lang="en-US" smtClean="0"/>
              <a:pPr/>
              <a:t>27</a:t>
            </a:fld>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Investigation Strategies (cont.)</a:t>
            </a:r>
            <a:endParaRPr lang="en-US" dirty="0"/>
          </a:p>
        </p:txBody>
      </p:sp>
      <p:sp>
        <p:nvSpPr>
          <p:cNvPr id="3" name="Content Placeholder 2"/>
          <p:cNvSpPr>
            <a:spLocks noGrp="1"/>
          </p:cNvSpPr>
          <p:nvPr>
            <p:ph idx="1"/>
          </p:nvPr>
        </p:nvSpPr>
        <p:spPr/>
        <p:txBody>
          <a:bodyPr/>
          <a:lstStyle/>
          <a:p>
            <a:r>
              <a:rPr lang="en-US" dirty="0" smtClean="0"/>
              <a:t>Even if policy was not violated, consider whether there was inappropriate conduct that should be addressed (e.g., screamers, public shaming / humiliation, etc.) </a:t>
            </a:r>
          </a:p>
          <a:p>
            <a:endParaRPr lang="en-US" dirty="0" smtClean="0"/>
          </a:p>
          <a:p>
            <a:r>
              <a:rPr lang="en-US" dirty="0" smtClean="0"/>
              <a:t>Note: The </a:t>
            </a:r>
            <a:r>
              <a:rPr lang="en-US" dirty="0" smtClean="0">
                <a:solidFill>
                  <a:srgbClr val="FF0000"/>
                </a:solidFill>
              </a:rPr>
              <a:t>“equal opportunity harasser” defense</a:t>
            </a:r>
            <a:r>
              <a:rPr lang="en-US" dirty="0" smtClean="0"/>
              <a:t> doesn’t typically work as a legal defense strategy </a:t>
            </a:r>
            <a:endParaRPr lang="en-US" dirty="0"/>
          </a:p>
        </p:txBody>
      </p:sp>
      <p:sp>
        <p:nvSpPr>
          <p:cNvPr id="4" name="Slide Number Placeholder 3"/>
          <p:cNvSpPr>
            <a:spLocks noGrp="1"/>
          </p:cNvSpPr>
          <p:nvPr>
            <p:ph type="sldNum" sz="quarter" idx="12"/>
          </p:nvPr>
        </p:nvSpPr>
        <p:spPr/>
        <p:txBody>
          <a:bodyPr/>
          <a:lstStyle/>
          <a:p>
            <a:fld id="{4A85AE0B-05A2-4647-937D-2493919FC55A}" type="slidenum">
              <a:rPr lang="en-US" smtClean="0"/>
              <a:pPr/>
              <a:t>28</a:t>
            </a:fld>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Investigation Strategies (cont.)</a:t>
            </a:r>
            <a:endParaRPr lang="en-US" dirty="0"/>
          </a:p>
        </p:txBody>
      </p:sp>
      <p:sp>
        <p:nvSpPr>
          <p:cNvPr id="3" name="Content Placeholder 2"/>
          <p:cNvSpPr>
            <a:spLocks noGrp="1"/>
          </p:cNvSpPr>
          <p:nvPr>
            <p:ph idx="1"/>
          </p:nvPr>
        </p:nvSpPr>
        <p:spPr/>
        <p:txBody>
          <a:bodyPr>
            <a:normAutofit/>
          </a:bodyPr>
          <a:lstStyle/>
          <a:p>
            <a:pPr>
              <a:buNone/>
            </a:pPr>
            <a:r>
              <a:rPr lang="en-US" sz="4000" b="1" dirty="0" smtClean="0"/>
              <a:t>Prompt Remedial Action </a:t>
            </a:r>
          </a:p>
          <a:p>
            <a:pPr>
              <a:buNone/>
            </a:pPr>
            <a:endParaRPr lang="en-US" dirty="0" smtClean="0"/>
          </a:p>
          <a:p>
            <a:pPr>
              <a:buNone/>
            </a:pPr>
            <a:r>
              <a:rPr lang="en-US" dirty="0" smtClean="0"/>
              <a:t>In determining what discipline may be appropriate, consider: </a:t>
            </a:r>
          </a:p>
          <a:p>
            <a:pPr>
              <a:buNone/>
            </a:pPr>
            <a:endParaRPr lang="en-US" dirty="0" smtClean="0"/>
          </a:p>
          <a:p>
            <a:pPr marL="514350" indent="-514350">
              <a:buAutoNum type="arabicPeriod"/>
            </a:pPr>
            <a:r>
              <a:rPr lang="en-US" dirty="0" smtClean="0"/>
              <a:t>The severity of the offense </a:t>
            </a:r>
          </a:p>
          <a:p>
            <a:pPr marL="514350" indent="-514350">
              <a:buAutoNum type="arabicPeriod"/>
            </a:pPr>
            <a:r>
              <a:rPr lang="en-US" dirty="0" smtClean="0"/>
              <a:t>Prior discipline and work record</a:t>
            </a:r>
          </a:p>
          <a:p>
            <a:pPr marL="514350" indent="-514350">
              <a:buAutoNum type="arabicPeriod"/>
            </a:pPr>
            <a:r>
              <a:rPr lang="en-US" dirty="0" smtClean="0"/>
              <a:t>Whether the accused was cooperative during the investigation </a:t>
            </a:r>
            <a:endParaRPr lang="en-US" dirty="0"/>
          </a:p>
        </p:txBody>
      </p:sp>
      <p:sp>
        <p:nvSpPr>
          <p:cNvPr id="4" name="Slide Number Placeholder 3"/>
          <p:cNvSpPr>
            <a:spLocks noGrp="1"/>
          </p:cNvSpPr>
          <p:nvPr>
            <p:ph type="sldNum" sz="quarter" idx="12"/>
          </p:nvPr>
        </p:nvSpPr>
        <p:spPr/>
        <p:txBody>
          <a:bodyPr/>
          <a:lstStyle/>
          <a:p>
            <a:fld id="{4A85AE0B-05A2-4647-937D-2493919FC55A}" type="slidenum">
              <a:rPr lang="en-US" smtClean="0"/>
              <a:pPr/>
              <a:t>29</a:t>
            </a:fld>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Workshop Calendar </a:t>
            </a:r>
            <a:endParaRPr lang="en-US" dirty="0"/>
          </a:p>
        </p:txBody>
      </p:sp>
      <p:sp>
        <p:nvSpPr>
          <p:cNvPr id="3" name="Content Placeholder 2"/>
          <p:cNvSpPr>
            <a:spLocks noGrp="1"/>
          </p:cNvSpPr>
          <p:nvPr>
            <p:ph idx="1"/>
          </p:nvPr>
        </p:nvSpPr>
        <p:spPr/>
        <p:txBody>
          <a:bodyPr>
            <a:normAutofit fontScale="92500" lnSpcReduction="10000"/>
          </a:bodyPr>
          <a:lstStyle/>
          <a:p>
            <a:pPr>
              <a:buNone/>
            </a:pPr>
            <a:endParaRPr lang="en-US" dirty="0" smtClean="0"/>
          </a:p>
          <a:p>
            <a:pPr>
              <a:buNone/>
            </a:pPr>
            <a:r>
              <a:rPr lang="en-US" dirty="0" smtClean="0"/>
              <a:t>I</a:t>
            </a:r>
            <a:r>
              <a:rPr lang="en-US" dirty="0" smtClean="0"/>
              <a:t>.</a:t>
            </a:r>
            <a:r>
              <a:rPr lang="en-US" dirty="0" smtClean="0"/>
              <a:t> </a:t>
            </a:r>
            <a:r>
              <a:rPr lang="en-US" dirty="0" smtClean="0"/>
              <a:t> </a:t>
            </a:r>
            <a:r>
              <a:rPr lang="en-US" dirty="0" smtClean="0"/>
              <a:t>Rules </a:t>
            </a:r>
            <a:r>
              <a:rPr lang="en-US" dirty="0" smtClean="0"/>
              <a:t>of Engagement </a:t>
            </a:r>
          </a:p>
          <a:p>
            <a:pPr>
              <a:buNone/>
            </a:pPr>
            <a:endParaRPr lang="en-US" dirty="0" smtClean="0"/>
          </a:p>
          <a:p>
            <a:pPr>
              <a:buNone/>
            </a:pPr>
            <a:r>
              <a:rPr lang="en-US" dirty="0" smtClean="0"/>
              <a:t>II</a:t>
            </a:r>
            <a:r>
              <a:rPr lang="en-US" dirty="0" smtClean="0"/>
              <a:t>.</a:t>
            </a:r>
            <a:r>
              <a:rPr lang="en-US" dirty="0" smtClean="0"/>
              <a:t> Challenges</a:t>
            </a:r>
            <a:r>
              <a:rPr lang="en-US" dirty="0" smtClean="0"/>
              <a:t>, Roadblocks, and</a:t>
            </a:r>
            <a:r>
              <a:rPr lang="en-US" dirty="0" smtClean="0"/>
              <a:t> Land Mines </a:t>
            </a:r>
          </a:p>
          <a:p>
            <a:pPr>
              <a:buNone/>
            </a:pPr>
            <a:r>
              <a:rPr lang="en-US" dirty="0" smtClean="0"/>
              <a:t> </a:t>
            </a:r>
          </a:p>
          <a:p>
            <a:pPr>
              <a:buNone/>
            </a:pPr>
            <a:r>
              <a:rPr lang="en-US" dirty="0" smtClean="0"/>
              <a:t>III</a:t>
            </a:r>
            <a:r>
              <a:rPr lang="en-US" dirty="0" smtClean="0"/>
              <a:t>. Scenarios for Discussion &amp; Analysis</a:t>
            </a:r>
            <a:r>
              <a:rPr lang="en-US" dirty="0" smtClean="0"/>
              <a:t> / Role Play </a:t>
            </a:r>
          </a:p>
          <a:p>
            <a:pPr>
              <a:buNone/>
            </a:pPr>
            <a:endParaRPr lang="en-US" dirty="0" smtClean="0"/>
          </a:p>
          <a:p>
            <a:pPr>
              <a:buNone/>
            </a:pPr>
            <a:r>
              <a:rPr lang="en-US" dirty="0" smtClean="0"/>
              <a:t>IV</a:t>
            </a:r>
            <a:r>
              <a:rPr lang="en-US" dirty="0" smtClean="0"/>
              <a:t>. Best </a:t>
            </a:r>
            <a:r>
              <a:rPr lang="en-US" dirty="0" smtClean="0"/>
              <a:t>Practices: </a:t>
            </a:r>
            <a:r>
              <a:rPr lang="en-US" dirty="0" smtClean="0"/>
              <a:t>Ideas and Suggestions </a:t>
            </a:r>
            <a:endParaRPr lang="en-US" dirty="0" smtClean="0"/>
          </a:p>
          <a:p>
            <a:pPr>
              <a:buNone/>
            </a:pPr>
            <a:endParaRPr lang="en-US" dirty="0" smtClean="0"/>
          </a:p>
          <a:p>
            <a:pPr>
              <a:buNone/>
            </a:pPr>
            <a:r>
              <a:rPr lang="en-US" dirty="0" smtClean="0"/>
              <a:t>V</a:t>
            </a:r>
            <a:r>
              <a:rPr lang="en-US" dirty="0" smtClean="0"/>
              <a:t>. Investigation Strategies &amp; Employer Responses </a:t>
            </a:r>
            <a:endParaRPr lang="en-US" dirty="0" smtClean="0"/>
          </a:p>
          <a:p>
            <a:pPr>
              <a:buNone/>
            </a:pPr>
            <a:endParaRPr lang="en-US" dirty="0" smtClean="0"/>
          </a:p>
        </p:txBody>
      </p:sp>
      <p:sp>
        <p:nvSpPr>
          <p:cNvPr id="4" name="Slide Number Placeholder 3"/>
          <p:cNvSpPr>
            <a:spLocks noGrp="1"/>
          </p:cNvSpPr>
          <p:nvPr>
            <p:ph type="sldNum" sz="quarter" idx="12"/>
          </p:nvPr>
        </p:nvSpPr>
        <p:spPr/>
        <p:txBody>
          <a:bodyPr/>
          <a:lstStyle/>
          <a:p>
            <a:fld id="{4A85AE0B-05A2-4647-937D-2493919FC55A}" type="slidenum">
              <a:rPr lang="en-US" smtClean="0"/>
              <a:pPr/>
              <a:t>3</a:t>
            </a:fld>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Investigation Strategies (cont.)</a:t>
            </a:r>
            <a:endParaRPr lang="en-US" dirty="0"/>
          </a:p>
        </p:txBody>
      </p:sp>
      <p:sp>
        <p:nvSpPr>
          <p:cNvPr id="3" name="Content Placeholder 2"/>
          <p:cNvSpPr>
            <a:spLocks noGrp="1"/>
          </p:cNvSpPr>
          <p:nvPr>
            <p:ph idx="1"/>
          </p:nvPr>
        </p:nvSpPr>
        <p:spPr/>
        <p:txBody>
          <a:bodyPr>
            <a:normAutofit/>
          </a:bodyPr>
          <a:lstStyle/>
          <a:p>
            <a:r>
              <a:rPr lang="en-US" dirty="0" smtClean="0"/>
              <a:t>Any discipline that does not result in immediate termination should provide clear guidelines for future behavior and establish the severity of future discipline in the event of further misconduct </a:t>
            </a:r>
          </a:p>
          <a:p>
            <a:endParaRPr lang="en-US" dirty="0" smtClean="0"/>
          </a:p>
          <a:p>
            <a:r>
              <a:rPr lang="en-US" dirty="0" smtClean="0"/>
              <a:t>E.g., “If you </a:t>
            </a:r>
            <a:r>
              <a:rPr lang="en-US" i="1" dirty="0" smtClean="0">
                <a:solidFill>
                  <a:srgbClr val="FF0000"/>
                </a:solidFill>
              </a:rPr>
              <a:t>ever again </a:t>
            </a:r>
            <a:r>
              <a:rPr lang="en-US" dirty="0" smtClean="0"/>
              <a:t>engage in conduct that . . ., you [</a:t>
            </a:r>
            <a:r>
              <a:rPr lang="en-US" i="1" dirty="0" smtClean="0"/>
              <a:t>may/will] </a:t>
            </a:r>
            <a:r>
              <a:rPr lang="en-US" dirty="0" smtClean="0"/>
              <a:t>be immediately terminated for cause.” </a:t>
            </a:r>
            <a:endParaRPr lang="en-US" dirty="0"/>
          </a:p>
        </p:txBody>
      </p:sp>
      <p:sp>
        <p:nvSpPr>
          <p:cNvPr id="4" name="Slide Number Placeholder 3"/>
          <p:cNvSpPr>
            <a:spLocks noGrp="1"/>
          </p:cNvSpPr>
          <p:nvPr>
            <p:ph type="sldNum" sz="quarter" idx="12"/>
          </p:nvPr>
        </p:nvSpPr>
        <p:spPr/>
        <p:txBody>
          <a:bodyPr/>
          <a:lstStyle/>
          <a:p>
            <a:fld id="{4A85AE0B-05A2-4647-937D-2493919FC55A}" type="slidenum">
              <a:rPr lang="en-US" smtClean="0"/>
              <a:pPr/>
              <a:t>30</a:t>
            </a:fld>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Investigation Strategies (cont.)</a:t>
            </a:r>
            <a:endParaRPr lang="en-US" dirty="0"/>
          </a:p>
        </p:txBody>
      </p:sp>
      <p:sp>
        <p:nvSpPr>
          <p:cNvPr id="3" name="Content Placeholder 2"/>
          <p:cNvSpPr>
            <a:spLocks noGrp="1"/>
          </p:cNvSpPr>
          <p:nvPr>
            <p:ph idx="1"/>
          </p:nvPr>
        </p:nvSpPr>
        <p:spPr/>
        <p:txBody>
          <a:bodyPr/>
          <a:lstStyle/>
          <a:p>
            <a:r>
              <a:rPr lang="en-US" dirty="0" smtClean="0"/>
              <a:t>Closing the loop with an employee whose boss is disciplined </a:t>
            </a:r>
          </a:p>
          <a:p>
            <a:endParaRPr lang="en-US" dirty="0" smtClean="0"/>
          </a:p>
          <a:p>
            <a:pPr>
              <a:buNone/>
            </a:pPr>
            <a:r>
              <a:rPr lang="en-US" dirty="0" smtClean="0"/>
              <a:t>“The process is complete.  Thank you for coming forward and helping us enforce the policy.  Again, no retaliation may occur, and if you sense the possibility of retaliation in any form, HR should be notified ASAP.” </a:t>
            </a:r>
            <a:endParaRPr lang="en-US" dirty="0"/>
          </a:p>
        </p:txBody>
      </p:sp>
      <p:sp>
        <p:nvSpPr>
          <p:cNvPr id="4" name="Slide Number Placeholder 3"/>
          <p:cNvSpPr>
            <a:spLocks noGrp="1"/>
          </p:cNvSpPr>
          <p:nvPr>
            <p:ph type="sldNum" sz="quarter" idx="12"/>
          </p:nvPr>
        </p:nvSpPr>
        <p:spPr/>
        <p:txBody>
          <a:bodyPr/>
          <a:lstStyle/>
          <a:p>
            <a:fld id="{4A85AE0B-05A2-4647-937D-2493919FC55A}" type="slidenum">
              <a:rPr lang="en-US" smtClean="0"/>
              <a:pPr/>
              <a:t>31</a:t>
            </a:fld>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Investigation Strategies (cont.)</a:t>
            </a:r>
            <a:endParaRPr lang="en-US" dirty="0"/>
          </a:p>
        </p:txBody>
      </p:sp>
      <p:sp>
        <p:nvSpPr>
          <p:cNvPr id="3" name="Content Placeholder 2"/>
          <p:cNvSpPr>
            <a:spLocks noGrp="1"/>
          </p:cNvSpPr>
          <p:nvPr>
            <p:ph idx="1"/>
          </p:nvPr>
        </p:nvSpPr>
        <p:spPr/>
        <p:txBody>
          <a:bodyPr>
            <a:normAutofit fontScale="70000" lnSpcReduction="20000"/>
          </a:bodyPr>
          <a:lstStyle/>
          <a:p>
            <a:r>
              <a:rPr lang="en-US" i="1" dirty="0" smtClean="0"/>
              <a:t>“We have completed an internal investigation regarding the allegations of unfair treatment that you brought forward and are addressing these issues with departmental leadership and other members of your team.  </a:t>
            </a:r>
            <a:r>
              <a:rPr lang="en-US" i="1" dirty="0" smtClean="0">
                <a:solidFill>
                  <a:srgbClr val="FF0000"/>
                </a:solidFill>
              </a:rPr>
              <a:t>During the course of our investigation, however, we obtained information from a number of sources that calls into question your conduct</a:t>
            </a:r>
            <a:r>
              <a:rPr lang="en-US" i="1" dirty="0" smtClean="0"/>
              <a:t>.  It has been reported by a number of your peers as well as your supervisor that you have initiated, encouraged, and participated in conversations of a sexually explicit nature.  In addition, a number of your coworkers reported that you appear to</a:t>
            </a:r>
            <a:r>
              <a:rPr lang="en-US" i="1" dirty="0" smtClean="0"/>
              <a:t> initiative back rubs and neck massages that make people uncomfortable.  </a:t>
            </a:r>
            <a:r>
              <a:rPr lang="en-US" i="1" dirty="0" smtClean="0"/>
              <a:t>Your behaviors have been described as</a:t>
            </a:r>
            <a:r>
              <a:rPr lang="en-US" i="1" dirty="0" smtClean="0"/>
              <a:t> flirtatious, coy, and </a:t>
            </a:r>
            <a:r>
              <a:rPr lang="en-US" i="1" dirty="0" smtClean="0"/>
              <a:t>even</a:t>
            </a:r>
            <a:r>
              <a:rPr lang="en-US" i="1" dirty="0" smtClean="0"/>
              <a:t> enticing at </a:t>
            </a:r>
            <a:r>
              <a:rPr lang="en-US" i="1" dirty="0" smtClean="0"/>
              <a:t>times, and such conduct clearly violates our organization’s standards of performance and conduct.  </a:t>
            </a:r>
            <a:endParaRPr lang="en-US" dirty="0" smtClean="0"/>
          </a:p>
          <a:p>
            <a:pPr>
              <a:buNone/>
            </a:pPr>
            <a:r>
              <a:rPr lang="en-US" i="1" dirty="0" smtClean="0"/>
              <a:t> </a:t>
            </a:r>
            <a:endParaRPr lang="en-US" dirty="0" smtClean="0"/>
          </a:p>
          <a:p>
            <a:r>
              <a:rPr lang="en-US" i="1" dirty="0" smtClean="0">
                <a:solidFill>
                  <a:srgbClr val="FF0000"/>
                </a:solidFill>
              </a:rPr>
              <a:t>“We are open to investigating and correcting any and all legitimate claims of harassment that you feel may exist in the workplace.  However, we cannot overlook the evidence that you appear to be responsible for unacceptable conduct in a number of instances as well . . .”  </a:t>
            </a:r>
            <a:endParaRPr lang="en-US" dirty="0" smtClean="0">
              <a:solidFill>
                <a:srgbClr val="FF0000"/>
              </a:solidFill>
            </a:endParaRPr>
          </a:p>
          <a:p>
            <a:pPr>
              <a:buNone/>
            </a:pPr>
            <a:endParaRPr lang="en-US" dirty="0"/>
          </a:p>
        </p:txBody>
      </p:sp>
      <p:sp>
        <p:nvSpPr>
          <p:cNvPr id="4" name="Slide Number Placeholder 3"/>
          <p:cNvSpPr>
            <a:spLocks noGrp="1"/>
          </p:cNvSpPr>
          <p:nvPr>
            <p:ph type="sldNum" sz="quarter" idx="12"/>
          </p:nvPr>
        </p:nvSpPr>
        <p:spPr/>
        <p:txBody>
          <a:bodyPr/>
          <a:lstStyle/>
          <a:p>
            <a:fld id="{4A85AE0B-05A2-4647-937D-2493919FC55A}" type="slidenum">
              <a:rPr lang="en-US" smtClean="0"/>
              <a:pPr/>
              <a:t>32</a:t>
            </a:fld>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Investigation Strategies (cont.)</a:t>
            </a:r>
            <a:endParaRPr lang="en-US" dirty="0"/>
          </a:p>
        </p:txBody>
      </p:sp>
      <p:sp>
        <p:nvSpPr>
          <p:cNvPr id="3" name="Content Placeholder 2"/>
          <p:cNvSpPr>
            <a:spLocks noGrp="1"/>
          </p:cNvSpPr>
          <p:nvPr>
            <p:ph idx="1"/>
          </p:nvPr>
        </p:nvSpPr>
        <p:spPr/>
        <p:txBody>
          <a:bodyPr>
            <a:normAutofit fontScale="85000" lnSpcReduction="10000"/>
          </a:bodyPr>
          <a:lstStyle/>
          <a:p>
            <a:pPr>
              <a:buNone/>
            </a:pPr>
            <a:r>
              <a:rPr lang="en-US" dirty="0" smtClean="0"/>
              <a:t>Whether you capture this information in an investigatory conclusion letter or issue separate corrective action based on your findings, your actions will go a long way in shielding the company from the liability commonly seen in workers who demonstrate both a “victim syndrome” and “entitlement </a:t>
            </a:r>
            <a:r>
              <a:rPr lang="en-US" dirty="0" smtClean="0"/>
              <a:t>mentality.” </a:t>
            </a:r>
          </a:p>
          <a:p>
            <a:pPr>
              <a:buNone/>
            </a:pPr>
            <a:endParaRPr lang="en-US" dirty="0" smtClean="0"/>
          </a:p>
          <a:p>
            <a:pPr>
              <a:buNone/>
            </a:pPr>
            <a:r>
              <a:rPr lang="en-US" dirty="0" smtClean="0"/>
              <a:t>Likewise, your follow-up </a:t>
            </a:r>
            <a:r>
              <a:rPr lang="en-US" dirty="0" smtClean="0"/>
              <a:t>documentation issued to the employee should mitigate claims from workers </a:t>
            </a:r>
            <a:r>
              <a:rPr lang="en-US" dirty="0" smtClean="0"/>
              <a:t>who attempt to launch a “</a:t>
            </a:r>
            <a:r>
              <a:rPr lang="en-US" dirty="0" smtClean="0"/>
              <a:t>preemptive strike” against their employer by formally complaining about a boss’s conduct </a:t>
            </a:r>
            <a:r>
              <a:rPr lang="en-US" i="1" dirty="0" smtClean="0"/>
              <a:t>before </a:t>
            </a:r>
            <a:r>
              <a:rPr lang="en-US" dirty="0" smtClean="0"/>
              <a:t>the supervisor has a chance to complain about the individual’s job performance.  </a:t>
            </a:r>
            <a:r>
              <a:rPr lang="en-US" dirty="0" smtClean="0"/>
              <a:t>  </a:t>
            </a:r>
            <a:endParaRPr lang="en-US" dirty="0" smtClean="0"/>
          </a:p>
          <a:p>
            <a:pPr>
              <a:buNone/>
            </a:pPr>
            <a:r>
              <a:rPr lang="en-US" dirty="0" smtClean="0"/>
              <a:t> </a:t>
            </a:r>
          </a:p>
          <a:p>
            <a:endParaRPr lang="en-US" dirty="0"/>
          </a:p>
        </p:txBody>
      </p:sp>
      <p:sp>
        <p:nvSpPr>
          <p:cNvPr id="4" name="Slide Number Placeholder 3"/>
          <p:cNvSpPr>
            <a:spLocks noGrp="1"/>
          </p:cNvSpPr>
          <p:nvPr>
            <p:ph type="sldNum" sz="quarter" idx="12"/>
          </p:nvPr>
        </p:nvSpPr>
        <p:spPr/>
        <p:txBody>
          <a:bodyPr/>
          <a:lstStyle/>
          <a:p>
            <a:fld id="{4A85AE0B-05A2-4647-937D-2493919FC55A}" type="slidenum">
              <a:rPr lang="en-US" smtClean="0"/>
              <a:pPr/>
              <a:t>33</a:t>
            </a:fld>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Investigation Strategies (cont.)</a:t>
            </a:r>
            <a:endParaRPr lang="en-US" dirty="0"/>
          </a:p>
        </p:txBody>
      </p:sp>
      <p:sp>
        <p:nvSpPr>
          <p:cNvPr id="3" name="Content Placeholder 2"/>
          <p:cNvSpPr>
            <a:spLocks noGrp="1"/>
          </p:cNvSpPr>
          <p:nvPr>
            <p:ph idx="1"/>
          </p:nvPr>
        </p:nvSpPr>
        <p:spPr/>
        <p:txBody>
          <a:bodyPr/>
          <a:lstStyle/>
          <a:p>
            <a:r>
              <a:rPr lang="en-US" dirty="0" smtClean="0"/>
              <a:t>“Social ostracism” does not constitute retaliation  </a:t>
            </a:r>
          </a:p>
          <a:p>
            <a:endParaRPr lang="en-US" dirty="0" smtClean="0"/>
          </a:p>
          <a:p>
            <a:r>
              <a:rPr lang="en-US" dirty="0" smtClean="0"/>
              <a:t>Proper use of th</a:t>
            </a:r>
            <a:r>
              <a:rPr lang="en-US" dirty="0" smtClean="0"/>
              <a:t>e Attorney-Client Privilege</a:t>
            </a:r>
          </a:p>
          <a:p>
            <a:pPr>
              <a:buNone/>
            </a:pPr>
            <a:endParaRPr lang="en-US" dirty="0" smtClean="0"/>
          </a:p>
          <a:p>
            <a:pPr>
              <a:buNone/>
            </a:pPr>
            <a:r>
              <a:rPr lang="en-US" dirty="0" smtClean="0"/>
              <a:t>“</a:t>
            </a:r>
            <a:r>
              <a:rPr lang="en-US" dirty="0" smtClean="0"/>
              <a:t>Confidential: Attorney-Client Privileged Communication”</a:t>
            </a:r>
            <a:r>
              <a:rPr lang="en-US" dirty="0" smtClean="0"/>
              <a:t> in </a:t>
            </a:r>
            <a:r>
              <a:rPr lang="en-US" dirty="0" smtClean="0"/>
              <a:t>Subject line </a:t>
            </a:r>
            <a:endParaRPr lang="en-US" dirty="0" smtClean="0"/>
          </a:p>
          <a:p>
            <a:endParaRPr lang="en-US" dirty="0" smtClean="0"/>
          </a:p>
          <a:p>
            <a:r>
              <a:rPr lang="en-US" dirty="0" smtClean="0"/>
              <a:t>Use first-person singular when taking someone’s statement: </a:t>
            </a:r>
            <a:r>
              <a:rPr lang="en-US" i="1" dirty="0" smtClean="0"/>
              <a:t>Sylvia stated, “I . . .” </a:t>
            </a:r>
            <a:endParaRPr lang="en-US" i="1" dirty="0"/>
          </a:p>
        </p:txBody>
      </p:sp>
      <p:sp>
        <p:nvSpPr>
          <p:cNvPr id="4" name="Slide Number Placeholder 3"/>
          <p:cNvSpPr>
            <a:spLocks noGrp="1"/>
          </p:cNvSpPr>
          <p:nvPr>
            <p:ph type="sldNum" sz="quarter" idx="12"/>
          </p:nvPr>
        </p:nvSpPr>
        <p:spPr/>
        <p:txBody>
          <a:bodyPr/>
          <a:lstStyle/>
          <a:p>
            <a:fld id="{4A85AE0B-05A2-4647-937D-2493919FC55A}" type="slidenum">
              <a:rPr lang="en-US" smtClean="0"/>
              <a:pPr/>
              <a:t>34</a:t>
            </a:fld>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Investigation Strategies (cont.)</a:t>
            </a:r>
            <a:endParaRPr lang="en-US" dirty="0"/>
          </a:p>
        </p:txBody>
      </p:sp>
      <p:sp>
        <p:nvSpPr>
          <p:cNvPr id="3" name="Content Placeholder 2"/>
          <p:cNvSpPr>
            <a:spLocks noGrp="1"/>
          </p:cNvSpPr>
          <p:nvPr>
            <p:ph idx="1"/>
          </p:nvPr>
        </p:nvSpPr>
        <p:spPr/>
        <p:txBody>
          <a:bodyPr>
            <a:normAutofit/>
          </a:bodyPr>
          <a:lstStyle/>
          <a:p>
            <a:pPr>
              <a:buNone/>
            </a:pPr>
            <a:r>
              <a:rPr lang="en-US" sz="4000" b="1" dirty="0" smtClean="0"/>
              <a:t>Concluding the Investigation </a:t>
            </a:r>
          </a:p>
          <a:p>
            <a:endParaRPr lang="en-US" dirty="0" smtClean="0"/>
          </a:p>
          <a:p>
            <a:r>
              <a:rPr lang="en-US" dirty="0" smtClean="0"/>
              <a:t>Some attorneys recommend having the complainant review and approve an interview sign-off to eliminate any potential dispute of the facts </a:t>
            </a:r>
          </a:p>
          <a:p>
            <a:endParaRPr lang="en-US" dirty="0" smtClean="0"/>
          </a:p>
          <a:p>
            <a:r>
              <a:rPr lang="en-US" dirty="0" smtClean="0"/>
              <a:t>An employee is not entitled to know employment actions directed toward another employee</a:t>
            </a:r>
          </a:p>
          <a:p>
            <a:endParaRPr lang="en-US" dirty="0"/>
          </a:p>
        </p:txBody>
      </p:sp>
      <p:sp>
        <p:nvSpPr>
          <p:cNvPr id="4" name="Slide Number Placeholder 3"/>
          <p:cNvSpPr>
            <a:spLocks noGrp="1"/>
          </p:cNvSpPr>
          <p:nvPr>
            <p:ph type="sldNum" sz="quarter" idx="12"/>
          </p:nvPr>
        </p:nvSpPr>
        <p:spPr/>
        <p:txBody>
          <a:bodyPr/>
          <a:lstStyle/>
          <a:p>
            <a:fld id="{4A85AE0B-05A2-4647-937D-2493919FC55A}" type="slidenum">
              <a:rPr lang="en-US" smtClean="0"/>
              <a:pPr/>
              <a:t>35</a:t>
            </a:fld>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Investigation Strategies (cont.)</a:t>
            </a:r>
            <a:endParaRPr lang="en-US" dirty="0"/>
          </a:p>
        </p:txBody>
      </p:sp>
      <p:sp>
        <p:nvSpPr>
          <p:cNvPr id="3" name="Content Placeholder 2"/>
          <p:cNvSpPr>
            <a:spLocks noGrp="1"/>
          </p:cNvSpPr>
          <p:nvPr>
            <p:ph idx="1"/>
          </p:nvPr>
        </p:nvSpPr>
        <p:spPr/>
        <p:txBody>
          <a:bodyPr>
            <a:normAutofit/>
          </a:bodyPr>
          <a:lstStyle/>
          <a:p>
            <a:r>
              <a:rPr lang="en-US" dirty="0" smtClean="0"/>
              <a:t>Retain all notes, witness statements, and documents gathered in connection with the investigation in a designated and secure location and in an “Investigation File,” separate and apart from the personnel file</a:t>
            </a:r>
          </a:p>
          <a:p>
            <a:endParaRPr lang="en-US" dirty="0" smtClean="0"/>
          </a:p>
          <a:p>
            <a:r>
              <a:rPr lang="en-US" dirty="0" smtClean="0"/>
              <a:t>The retention period for investigation files is the length of the complainant’s employment plus </a:t>
            </a:r>
            <a:r>
              <a:rPr lang="en-US" u="sng" dirty="0" smtClean="0"/>
              <a:t>six years </a:t>
            </a:r>
            <a:endParaRPr lang="en-US" u="sng" dirty="0"/>
          </a:p>
        </p:txBody>
      </p:sp>
      <p:sp>
        <p:nvSpPr>
          <p:cNvPr id="4" name="Slide Number Placeholder 3"/>
          <p:cNvSpPr>
            <a:spLocks noGrp="1"/>
          </p:cNvSpPr>
          <p:nvPr>
            <p:ph type="sldNum" sz="quarter" idx="12"/>
          </p:nvPr>
        </p:nvSpPr>
        <p:spPr/>
        <p:txBody>
          <a:bodyPr/>
          <a:lstStyle/>
          <a:p>
            <a:fld id="{4A85AE0B-05A2-4647-937D-2493919FC55A}" type="slidenum">
              <a:rPr lang="en-US" smtClean="0"/>
              <a:pPr/>
              <a:t>36</a:t>
            </a:fld>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Investigation Strategies (cont.)</a:t>
            </a:r>
            <a:endParaRPr lang="en-US" dirty="0"/>
          </a:p>
        </p:txBody>
      </p:sp>
      <p:sp>
        <p:nvSpPr>
          <p:cNvPr id="3" name="Content Placeholder 2"/>
          <p:cNvSpPr>
            <a:spLocks noGrp="1"/>
          </p:cNvSpPr>
          <p:nvPr>
            <p:ph idx="1"/>
          </p:nvPr>
        </p:nvSpPr>
        <p:spPr/>
        <p:txBody>
          <a:bodyPr>
            <a:normAutofit/>
          </a:bodyPr>
          <a:lstStyle/>
          <a:p>
            <a:r>
              <a:rPr lang="en-US" dirty="0" smtClean="0"/>
              <a:t>Note that your entire investigative file may be subject to discovery should a lawsuit be filed in connection with the issues raised in the </a:t>
            </a:r>
            <a:r>
              <a:rPr lang="en-US" dirty="0" smtClean="0"/>
              <a:t>complaint  </a:t>
            </a:r>
            <a:endParaRPr lang="en-US" dirty="0" smtClean="0"/>
          </a:p>
          <a:p>
            <a:endParaRPr lang="en-US" dirty="0" smtClean="0"/>
          </a:p>
          <a:p>
            <a:r>
              <a:rPr lang="en-US" dirty="0" smtClean="0"/>
              <a:t>As an investigator, you can be called on to testify about any matter related to the investigation, including the substantive facts found as well as the process of how the investigation was </a:t>
            </a:r>
            <a:r>
              <a:rPr lang="en-US" dirty="0" smtClean="0"/>
              <a:t>conducted </a:t>
            </a:r>
            <a:endParaRPr lang="en-US" dirty="0"/>
          </a:p>
        </p:txBody>
      </p:sp>
      <p:sp>
        <p:nvSpPr>
          <p:cNvPr id="4" name="Slide Number Placeholder 3"/>
          <p:cNvSpPr>
            <a:spLocks noGrp="1"/>
          </p:cNvSpPr>
          <p:nvPr>
            <p:ph type="sldNum" sz="quarter" idx="12"/>
          </p:nvPr>
        </p:nvSpPr>
        <p:spPr/>
        <p:txBody>
          <a:bodyPr/>
          <a:lstStyle/>
          <a:p>
            <a:fld id="{4A85AE0B-05A2-4647-937D-2493919FC55A}" type="slidenum">
              <a:rPr lang="en-US" smtClean="0"/>
              <a:pPr/>
              <a:t>37</a:t>
            </a:fld>
            <a:endParaRPr 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Investigation Strategies (cont.)</a:t>
            </a:r>
            <a:endParaRPr lang="en-US" dirty="0"/>
          </a:p>
        </p:txBody>
      </p:sp>
      <p:sp>
        <p:nvSpPr>
          <p:cNvPr id="3" name="Content Placeholder 2"/>
          <p:cNvSpPr>
            <a:spLocks noGrp="1"/>
          </p:cNvSpPr>
          <p:nvPr>
            <p:ph idx="1"/>
          </p:nvPr>
        </p:nvSpPr>
        <p:spPr/>
        <p:txBody>
          <a:bodyPr>
            <a:normAutofit lnSpcReduction="10000"/>
          </a:bodyPr>
          <a:lstStyle/>
          <a:p>
            <a:r>
              <a:rPr lang="en-US" dirty="0" smtClean="0"/>
              <a:t>Reasonable standard = “preponderance of the evidence” (as opposed to the criminal standard of “beyond a reasonable doubt”) </a:t>
            </a:r>
          </a:p>
          <a:p>
            <a:endParaRPr lang="en-US" dirty="0" smtClean="0"/>
          </a:p>
          <a:p>
            <a:r>
              <a:rPr lang="en-US" b="1" u="sng" dirty="0" smtClean="0"/>
              <a:t>Bottom Line</a:t>
            </a:r>
            <a:r>
              <a:rPr lang="en-US" dirty="0" smtClean="0"/>
              <a:t>:  When conducting investigations, no court or arbitrator is expecting you, the employer, to have a crystal ball or to be “absolutely” correct.  Instead, the legal standard that you and your company will be held to will be to (1) conduct a </a:t>
            </a:r>
            <a:r>
              <a:rPr lang="en-US" b="1" dirty="0" smtClean="0">
                <a:solidFill>
                  <a:srgbClr val="FF0000"/>
                </a:solidFill>
              </a:rPr>
              <a:t>thorough investigation in a timely manner</a:t>
            </a:r>
            <a:r>
              <a:rPr lang="en-US" dirty="0" smtClean="0"/>
              <a:t> and (2) reach a </a:t>
            </a:r>
            <a:r>
              <a:rPr lang="en-US" b="1" dirty="0" smtClean="0">
                <a:solidFill>
                  <a:srgbClr val="FF0000"/>
                </a:solidFill>
              </a:rPr>
              <a:t>reasonable conclusion</a:t>
            </a:r>
            <a:r>
              <a:rPr lang="en-US" dirty="0" smtClean="0">
                <a:solidFill>
                  <a:srgbClr val="FF0000"/>
                </a:solidFill>
              </a:rPr>
              <a:t> </a:t>
            </a:r>
            <a:r>
              <a:rPr lang="en-US" dirty="0" smtClean="0"/>
              <a:t>about your findings.  </a:t>
            </a:r>
            <a:endParaRPr lang="en-US" dirty="0"/>
          </a:p>
        </p:txBody>
      </p:sp>
      <p:sp>
        <p:nvSpPr>
          <p:cNvPr id="4" name="Slide Number Placeholder 3"/>
          <p:cNvSpPr>
            <a:spLocks noGrp="1"/>
          </p:cNvSpPr>
          <p:nvPr>
            <p:ph type="sldNum" sz="quarter" idx="12"/>
          </p:nvPr>
        </p:nvSpPr>
        <p:spPr/>
        <p:txBody>
          <a:bodyPr/>
          <a:lstStyle/>
          <a:p>
            <a:fld id="{4A85AE0B-05A2-4647-937D-2493919FC55A}" type="slidenum">
              <a:rPr lang="en-US" smtClean="0"/>
              <a:pPr/>
              <a:t>38</a:t>
            </a:fld>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Investigation Strategies (cont.)</a:t>
            </a:r>
            <a:endParaRPr lang="en-US" dirty="0"/>
          </a:p>
        </p:txBody>
      </p:sp>
      <p:sp>
        <p:nvSpPr>
          <p:cNvPr id="3" name="Content Placeholder 2"/>
          <p:cNvSpPr>
            <a:spLocks noGrp="1"/>
          </p:cNvSpPr>
          <p:nvPr>
            <p:ph idx="1"/>
          </p:nvPr>
        </p:nvSpPr>
        <p:spPr/>
        <p:txBody>
          <a:bodyPr>
            <a:normAutofit fontScale="70000" lnSpcReduction="20000"/>
          </a:bodyPr>
          <a:lstStyle/>
          <a:p>
            <a:pPr>
              <a:buNone/>
            </a:pPr>
            <a:r>
              <a:rPr lang="en-US" sz="6400" b="1" dirty="0" smtClean="0"/>
              <a:t>Tips </a:t>
            </a:r>
          </a:p>
          <a:p>
            <a:pPr>
              <a:buNone/>
            </a:pPr>
            <a:endParaRPr lang="en-US" dirty="0" smtClean="0"/>
          </a:p>
          <a:p>
            <a:pPr marL="514350" indent="-514350">
              <a:buFont typeface="+mj-lt"/>
              <a:buAutoNum type="arabicPeriod"/>
            </a:pPr>
            <a:r>
              <a:rPr lang="en-US" dirty="0" smtClean="0"/>
              <a:t>Turn an Excel spreadsheet into a masterful investigator’s reporting log.  Rather than taking phone messages on paper and discarding them afterwards, get into the habit of tracking voicemail messages on a spreadsheet that’s set up as follows: </a:t>
            </a:r>
          </a:p>
          <a:p>
            <a:pPr>
              <a:buNone/>
            </a:pPr>
            <a:r>
              <a:rPr lang="en-US" dirty="0" smtClean="0"/>
              <a:t> </a:t>
            </a:r>
          </a:p>
          <a:p>
            <a:r>
              <a:rPr lang="en-US" dirty="0" smtClean="0"/>
              <a:t>Date</a:t>
            </a:r>
          </a:p>
          <a:p>
            <a:r>
              <a:rPr lang="en-US" dirty="0" smtClean="0"/>
              <a:t>Time</a:t>
            </a:r>
          </a:p>
          <a:p>
            <a:r>
              <a:rPr lang="en-US" dirty="0" smtClean="0"/>
              <a:t>Caller Name</a:t>
            </a:r>
          </a:p>
          <a:p>
            <a:r>
              <a:rPr lang="en-US" dirty="0" smtClean="0"/>
              <a:t>Company</a:t>
            </a:r>
          </a:p>
          <a:p>
            <a:r>
              <a:rPr lang="en-US" dirty="0" smtClean="0"/>
              <a:t>Phone #</a:t>
            </a:r>
          </a:p>
          <a:p>
            <a:r>
              <a:rPr lang="en-US" dirty="0" smtClean="0"/>
              <a:t>Cell #</a:t>
            </a:r>
          </a:p>
          <a:p>
            <a:r>
              <a:rPr lang="en-US" dirty="0" smtClean="0"/>
              <a:t>Message Details </a:t>
            </a:r>
          </a:p>
          <a:p>
            <a:pPr>
              <a:buNone/>
            </a:pPr>
            <a:r>
              <a:rPr lang="en-US" dirty="0" smtClean="0"/>
              <a:t> </a:t>
            </a:r>
          </a:p>
          <a:p>
            <a:pPr>
              <a:buNone/>
            </a:pPr>
            <a:endParaRPr lang="en-US" dirty="0"/>
          </a:p>
        </p:txBody>
      </p:sp>
      <p:sp>
        <p:nvSpPr>
          <p:cNvPr id="4" name="Slide Number Placeholder 3"/>
          <p:cNvSpPr>
            <a:spLocks noGrp="1"/>
          </p:cNvSpPr>
          <p:nvPr>
            <p:ph type="sldNum" sz="quarter" idx="12"/>
          </p:nvPr>
        </p:nvSpPr>
        <p:spPr/>
        <p:txBody>
          <a:bodyPr/>
          <a:lstStyle/>
          <a:p>
            <a:fld id="{4A85AE0B-05A2-4647-937D-2493919FC55A}" type="slidenum">
              <a:rPr lang="en-US" smtClean="0"/>
              <a:pPr/>
              <a:t>39</a:t>
            </a:fld>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rgbClr val="FF0000"/>
                </a:solidFill>
              </a:rPr>
              <a:t>I.</a:t>
            </a:r>
            <a:r>
              <a:rPr lang="en-US" dirty="0" smtClean="0">
                <a:solidFill>
                  <a:srgbClr val="FF0000"/>
                </a:solidFill>
              </a:rPr>
              <a:t> Rules </a:t>
            </a:r>
            <a:r>
              <a:rPr lang="en-US" dirty="0" smtClean="0">
                <a:solidFill>
                  <a:srgbClr val="FF0000"/>
                </a:solidFill>
              </a:rPr>
              <a:t>of Engagement </a:t>
            </a:r>
            <a:endParaRPr lang="en-US" dirty="0">
              <a:solidFill>
                <a:srgbClr val="FF0000"/>
              </a:solidFill>
            </a:endParaRPr>
          </a:p>
        </p:txBody>
      </p:sp>
      <p:sp>
        <p:nvSpPr>
          <p:cNvPr id="3" name="Content Placeholder 2"/>
          <p:cNvSpPr>
            <a:spLocks noGrp="1"/>
          </p:cNvSpPr>
          <p:nvPr>
            <p:ph idx="1"/>
          </p:nvPr>
        </p:nvSpPr>
        <p:spPr/>
        <p:txBody>
          <a:bodyPr/>
          <a:lstStyle/>
          <a:p>
            <a:pPr marL="514350" indent="-514350">
              <a:buNone/>
            </a:pPr>
            <a:r>
              <a:rPr lang="en-US" sz="4000" b="1" dirty="0" smtClean="0"/>
              <a:t>Legal vs. Ethical </a:t>
            </a:r>
          </a:p>
          <a:p>
            <a:endParaRPr lang="en-US" dirty="0" smtClean="0"/>
          </a:p>
          <a:p>
            <a:r>
              <a:rPr lang="en-US" u="sng" dirty="0" smtClean="0"/>
              <a:t>Legal </a:t>
            </a:r>
            <a:r>
              <a:rPr lang="en-US" dirty="0" smtClean="0"/>
              <a:t>standard = compliance / avoidance of wrongdoing that could trigger employment-related liability </a:t>
            </a:r>
          </a:p>
          <a:p>
            <a:endParaRPr lang="en-US" dirty="0" smtClean="0"/>
          </a:p>
          <a:p>
            <a:r>
              <a:rPr lang="en-US" u="sng" dirty="0" smtClean="0"/>
              <a:t>Ethical </a:t>
            </a:r>
            <a:r>
              <a:rPr lang="en-US" dirty="0" smtClean="0"/>
              <a:t>standard = building a moral corporate culture based on integrity and transparency </a:t>
            </a:r>
            <a:endParaRPr lang="en-US" dirty="0"/>
          </a:p>
        </p:txBody>
      </p:sp>
      <p:sp>
        <p:nvSpPr>
          <p:cNvPr id="4" name="Slide Number Placeholder 3"/>
          <p:cNvSpPr>
            <a:spLocks noGrp="1"/>
          </p:cNvSpPr>
          <p:nvPr>
            <p:ph type="sldNum" sz="quarter" idx="12"/>
          </p:nvPr>
        </p:nvSpPr>
        <p:spPr/>
        <p:txBody>
          <a:bodyPr/>
          <a:lstStyle/>
          <a:p>
            <a:fld id="{4A85AE0B-05A2-4647-937D-2493919FC55A}" type="slidenum">
              <a:rPr lang="en-US" smtClean="0"/>
              <a:pPr/>
              <a:t>4</a:t>
            </a:fld>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Investigation Strategies (cont.)</a:t>
            </a:r>
            <a:endParaRPr lang="en-US" dirty="0"/>
          </a:p>
        </p:txBody>
      </p:sp>
      <p:sp>
        <p:nvSpPr>
          <p:cNvPr id="3" name="Content Placeholder 2"/>
          <p:cNvSpPr>
            <a:spLocks noGrp="1"/>
          </p:cNvSpPr>
          <p:nvPr>
            <p:ph idx="1"/>
          </p:nvPr>
        </p:nvSpPr>
        <p:spPr/>
        <p:txBody>
          <a:bodyPr/>
          <a:lstStyle/>
          <a:p>
            <a:pPr marL="514350" indent="-514350">
              <a:buNone/>
            </a:pPr>
            <a:r>
              <a:rPr lang="en-US" dirty="0" smtClean="0"/>
              <a:t>2. Remind supervisors that they are not to conduct their own “mini-investigation” into</a:t>
            </a:r>
            <a:r>
              <a:rPr lang="en-US" dirty="0" smtClean="0"/>
              <a:t> matters where they are personally accused </a:t>
            </a:r>
            <a:r>
              <a:rPr lang="en-US" dirty="0" smtClean="0"/>
              <a:t>under any circumstances (i.e., trying to find out who said what to whom as part of the original complaint), as this in itself can be seen as a form of retaliation and</a:t>
            </a:r>
            <a:r>
              <a:rPr lang="en-US" dirty="0" smtClean="0"/>
              <a:t> could </a:t>
            </a:r>
            <a:r>
              <a:rPr lang="en-US" dirty="0" smtClean="0"/>
              <a:t>be considered a separate and very serious violation of company policy </a:t>
            </a:r>
          </a:p>
          <a:p>
            <a:endParaRPr lang="en-US" dirty="0"/>
          </a:p>
        </p:txBody>
      </p:sp>
      <p:sp>
        <p:nvSpPr>
          <p:cNvPr id="4" name="Slide Number Placeholder 3"/>
          <p:cNvSpPr>
            <a:spLocks noGrp="1"/>
          </p:cNvSpPr>
          <p:nvPr>
            <p:ph type="sldNum" sz="quarter" idx="12"/>
          </p:nvPr>
        </p:nvSpPr>
        <p:spPr/>
        <p:txBody>
          <a:bodyPr/>
          <a:lstStyle/>
          <a:p>
            <a:fld id="{4A85AE0B-05A2-4647-937D-2493919FC55A}" type="slidenum">
              <a:rPr lang="en-US" smtClean="0"/>
              <a:pPr/>
              <a:t>40</a:t>
            </a:fld>
            <a:endParaRPr lang="en-US"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Investigation Strategies (cont.)</a:t>
            </a:r>
            <a:endParaRPr lang="en-US" dirty="0"/>
          </a:p>
        </p:txBody>
      </p:sp>
      <p:sp>
        <p:nvSpPr>
          <p:cNvPr id="3" name="Content Placeholder 2"/>
          <p:cNvSpPr>
            <a:spLocks noGrp="1"/>
          </p:cNvSpPr>
          <p:nvPr>
            <p:ph idx="1"/>
          </p:nvPr>
        </p:nvSpPr>
        <p:spPr/>
        <p:txBody>
          <a:bodyPr>
            <a:normAutofit lnSpcReduction="10000"/>
          </a:bodyPr>
          <a:lstStyle/>
          <a:p>
            <a:pPr>
              <a:buNone/>
            </a:pPr>
            <a:r>
              <a:rPr lang="en-US" dirty="0" smtClean="0"/>
              <a:t>3. Always launch your investigation by partnering with a client who is one tier above the alleged wrongful </a:t>
            </a:r>
            <a:r>
              <a:rPr lang="en-US" dirty="0" smtClean="0"/>
              <a:t>action  </a:t>
            </a:r>
            <a:endParaRPr lang="en-US" dirty="0" smtClean="0"/>
          </a:p>
          <a:p>
            <a:endParaRPr lang="en-US" dirty="0" smtClean="0"/>
          </a:p>
          <a:p>
            <a:pPr>
              <a:buNone/>
            </a:pPr>
            <a:r>
              <a:rPr lang="en-US" dirty="0" smtClean="0"/>
              <a:t>For example, if a VP and director (who reports directly to the VP) are lodging complaints against one another, you’ve got to work with SVP of the department (i.e., the VP’s supervisor) to coordinate all your investigational efforts and keep that leader informed every step of the way (including proposed resolutions to the problem). </a:t>
            </a:r>
          </a:p>
          <a:p>
            <a:endParaRPr lang="en-US" dirty="0" smtClean="0"/>
          </a:p>
          <a:p>
            <a:endParaRPr lang="en-US" dirty="0"/>
          </a:p>
        </p:txBody>
      </p:sp>
      <p:sp>
        <p:nvSpPr>
          <p:cNvPr id="4" name="Slide Number Placeholder 3"/>
          <p:cNvSpPr>
            <a:spLocks noGrp="1"/>
          </p:cNvSpPr>
          <p:nvPr>
            <p:ph type="sldNum" sz="quarter" idx="12"/>
          </p:nvPr>
        </p:nvSpPr>
        <p:spPr/>
        <p:txBody>
          <a:bodyPr/>
          <a:lstStyle/>
          <a:p>
            <a:fld id="{4A85AE0B-05A2-4647-937D-2493919FC55A}" type="slidenum">
              <a:rPr lang="en-US" smtClean="0"/>
              <a:pPr/>
              <a:t>41</a:t>
            </a:fld>
            <a:endParaRPr lang="en-US"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Investigation Strategies (cont.)</a:t>
            </a:r>
            <a:endParaRPr lang="en-US" dirty="0"/>
          </a:p>
        </p:txBody>
      </p:sp>
      <p:sp>
        <p:nvSpPr>
          <p:cNvPr id="3" name="Content Placeholder 2"/>
          <p:cNvSpPr>
            <a:spLocks noGrp="1"/>
          </p:cNvSpPr>
          <p:nvPr>
            <p:ph idx="1"/>
          </p:nvPr>
        </p:nvSpPr>
        <p:spPr/>
        <p:txBody>
          <a:bodyPr/>
          <a:lstStyle/>
          <a:p>
            <a:pPr lvl="0">
              <a:buNone/>
            </a:pPr>
            <a:r>
              <a:rPr lang="en-US" dirty="0" smtClean="0"/>
              <a:t>4. You should also be careful not to suggest that an employee who has filed a complaint is untouchable. Complainants should be protected from unlawful retaliation; they should </a:t>
            </a:r>
            <a:r>
              <a:rPr lang="en-US" i="1" dirty="0" smtClean="0"/>
              <a:t>not </a:t>
            </a:r>
            <a:r>
              <a:rPr lang="en-US" dirty="0" smtClean="0"/>
              <a:t>be shielded from legitimate adverse employment actions if they fail to meet an employer’s legitimate expectations.</a:t>
            </a:r>
          </a:p>
          <a:p>
            <a:endParaRPr lang="en-US" dirty="0"/>
          </a:p>
        </p:txBody>
      </p:sp>
      <p:sp>
        <p:nvSpPr>
          <p:cNvPr id="4" name="Slide Number Placeholder 3"/>
          <p:cNvSpPr>
            <a:spLocks noGrp="1"/>
          </p:cNvSpPr>
          <p:nvPr>
            <p:ph type="sldNum" sz="quarter" idx="12"/>
          </p:nvPr>
        </p:nvSpPr>
        <p:spPr/>
        <p:txBody>
          <a:bodyPr/>
          <a:lstStyle/>
          <a:p>
            <a:fld id="{4A85AE0B-05A2-4647-937D-2493919FC55A}" type="slidenum">
              <a:rPr lang="en-US" smtClean="0"/>
              <a:pPr/>
              <a:t>42</a:t>
            </a:fld>
            <a:endParaRPr lang="en-US"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Wrap and Q&amp;A</a:t>
            </a:r>
            <a:endParaRPr lang="en-US" dirty="0"/>
          </a:p>
        </p:txBody>
      </p:sp>
      <p:sp>
        <p:nvSpPr>
          <p:cNvPr id="3" name="Content Placeholder 2"/>
          <p:cNvSpPr>
            <a:spLocks noGrp="1"/>
          </p:cNvSpPr>
          <p:nvPr>
            <p:ph idx="1"/>
          </p:nvPr>
        </p:nvSpPr>
        <p:spPr/>
        <p:txBody>
          <a:bodyPr>
            <a:normAutofit/>
          </a:bodyPr>
          <a:lstStyle/>
          <a:p>
            <a:pPr>
              <a:buNone/>
            </a:pPr>
            <a:endParaRPr lang="en-US" dirty="0" smtClean="0"/>
          </a:p>
          <a:p>
            <a:pPr algn="ctr">
              <a:buNone/>
            </a:pPr>
            <a:r>
              <a:rPr lang="en-US" sz="3600" b="1" dirty="0" smtClean="0"/>
              <a:t>Presenter: Paul Falcone </a:t>
            </a:r>
            <a:endParaRPr lang="en-US" sz="3600" b="1" dirty="0" smtClean="0"/>
          </a:p>
          <a:p>
            <a:pPr algn="ctr">
              <a:buNone/>
            </a:pPr>
            <a:endParaRPr lang="en-US" sz="2800" dirty="0" smtClean="0">
              <a:solidFill>
                <a:srgbClr val="0000FF"/>
              </a:solidFill>
            </a:endParaRPr>
          </a:p>
          <a:p>
            <a:pPr algn="ctr">
              <a:buNone/>
            </a:pPr>
            <a:r>
              <a:rPr lang="en-US" sz="2800" dirty="0" smtClean="0">
                <a:solidFill>
                  <a:srgbClr val="0000FF"/>
                </a:solidFill>
              </a:rPr>
              <a:t>PaulFalconeHR</a:t>
            </a:r>
            <a:r>
              <a:rPr lang="en-US" sz="2800" dirty="0" smtClean="0">
                <a:solidFill>
                  <a:srgbClr val="0000FF"/>
                </a:solidFill>
              </a:rPr>
              <a:t>@gmail.com</a:t>
            </a:r>
          </a:p>
          <a:p>
            <a:pPr algn="ctr">
              <a:buNone/>
            </a:pPr>
            <a:r>
              <a:rPr lang="en-US" sz="2800" dirty="0" smtClean="0">
                <a:solidFill>
                  <a:srgbClr val="0000FF"/>
                </a:solidFill>
              </a:rPr>
              <a:t>www.PaulFalconeHR.com </a:t>
            </a:r>
          </a:p>
          <a:p>
            <a:pPr algn="ctr">
              <a:buNone/>
            </a:pPr>
            <a:r>
              <a:rPr lang="en-US" sz="2800" u="sng" dirty="0">
                <a:solidFill>
                  <a:srgbClr val="0000FF"/>
                </a:solidFill>
              </a:rPr>
              <a:t>https://www.linkedin.com/in/paulfalcone1</a:t>
            </a:r>
            <a:r>
              <a:rPr lang="en-US" sz="2800" dirty="0">
                <a:solidFill>
                  <a:srgbClr val="0000FF"/>
                </a:solidFill>
              </a:rPr>
              <a:t> </a:t>
            </a:r>
          </a:p>
          <a:p>
            <a:pPr algn="ctr">
              <a:buNone/>
            </a:pPr>
            <a:r>
              <a:rPr lang="en-US" sz="2800" dirty="0"/>
              <a:t>	</a:t>
            </a:r>
            <a:r>
              <a:rPr lang="en-US" sz="2800" u="sng" dirty="0">
                <a:solidFill>
                  <a:srgbClr val="0000FF"/>
                </a:solidFill>
              </a:rPr>
              <a:t>https://www.facebook.com/PaulFalconeHR</a:t>
            </a:r>
            <a:r>
              <a:rPr lang="en-US" sz="2800" u="sng" dirty="0" smtClean="0">
                <a:solidFill>
                  <a:srgbClr val="0000FF"/>
                </a:solidFill>
              </a:rPr>
              <a:t>/   </a:t>
            </a:r>
            <a:endParaRPr lang="en-US" sz="2800" u="sng" dirty="0">
              <a:solidFill>
                <a:srgbClr val="0000FF"/>
              </a:solidFill>
            </a:endParaRPr>
          </a:p>
          <a:p>
            <a:pPr algn="ctr">
              <a:buNone/>
            </a:pPr>
            <a:r>
              <a:rPr lang="en-US" sz="2800" dirty="0"/>
              <a:t>	@PaulFalconeHR </a:t>
            </a:r>
          </a:p>
          <a:p>
            <a:pPr>
              <a:buNone/>
            </a:pPr>
            <a:endParaRPr lang="en-US" dirty="0"/>
          </a:p>
        </p:txBody>
      </p:sp>
      <p:sp>
        <p:nvSpPr>
          <p:cNvPr id="4" name="Slide Number Placeholder 3"/>
          <p:cNvSpPr>
            <a:spLocks noGrp="1"/>
          </p:cNvSpPr>
          <p:nvPr>
            <p:ph type="sldNum" sz="quarter" idx="12"/>
          </p:nvPr>
        </p:nvSpPr>
        <p:spPr/>
        <p:txBody>
          <a:bodyPr/>
          <a:lstStyle/>
          <a:p>
            <a:fld id="{4A85AE0B-05A2-4647-937D-2493919FC55A}" type="slidenum">
              <a:rPr lang="en-US" smtClean="0"/>
              <a:pPr/>
              <a:t>43</a:t>
            </a:fld>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Rules of Engagement (cont.) </a:t>
            </a:r>
            <a:endParaRPr lang="en-US" dirty="0"/>
          </a:p>
        </p:txBody>
      </p:sp>
      <p:sp>
        <p:nvSpPr>
          <p:cNvPr id="3" name="Content Placeholder 2"/>
          <p:cNvSpPr>
            <a:spLocks noGrp="1"/>
          </p:cNvSpPr>
          <p:nvPr>
            <p:ph idx="1"/>
          </p:nvPr>
        </p:nvSpPr>
        <p:spPr/>
        <p:txBody>
          <a:bodyPr>
            <a:normAutofit fontScale="92500" lnSpcReduction="20000"/>
          </a:bodyPr>
          <a:lstStyle/>
          <a:p>
            <a:pPr>
              <a:buNone/>
            </a:pPr>
            <a:r>
              <a:rPr lang="en-US" sz="4706" b="1" dirty="0" smtClean="0"/>
              <a:t>Legal Standards and Guidelines </a:t>
            </a:r>
          </a:p>
          <a:p>
            <a:endParaRPr lang="en-US" dirty="0" smtClean="0"/>
          </a:p>
          <a:p>
            <a:r>
              <a:rPr lang="en-US" dirty="0" smtClean="0"/>
              <a:t>Can you demonstrate that your company had a </a:t>
            </a:r>
            <a:r>
              <a:rPr lang="en-US" i="1" dirty="0" smtClean="0">
                <a:solidFill>
                  <a:srgbClr val="FF0000"/>
                </a:solidFill>
              </a:rPr>
              <a:t>legitimate, non-discriminatory, non-retaliatory </a:t>
            </a:r>
            <a:r>
              <a:rPr lang="en-US" dirty="0" smtClean="0"/>
              <a:t>reasons for the action that it took? </a:t>
            </a:r>
          </a:p>
          <a:p>
            <a:endParaRPr lang="en-US" dirty="0" smtClean="0"/>
          </a:p>
          <a:p>
            <a:r>
              <a:rPr lang="en-US" dirty="0" smtClean="0"/>
              <a:t>Can you demonstrate </a:t>
            </a:r>
            <a:r>
              <a:rPr lang="en-US" dirty="0" smtClean="0">
                <a:solidFill>
                  <a:srgbClr val="FF0000"/>
                </a:solidFill>
              </a:rPr>
              <a:t>business necessity </a:t>
            </a:r>
            <a:r>
              <a:rPr lang="en-US" dirty="0" smtClean="0"/>
              <a:t>(AKA a compelling business reason) and </a:t>
            </a:r>
            <a:r>
              <a:rPr lang="en-US" dirty="0" smtClean="0">
                <a:solidFill>
                  <a:srgbClr val="FF0000"/>
                </a:solidFill>
              </a:rPr>
              <a:t>job relatedness</a:t>
            </a:r>
            <a:r>
              <a:rPr lang="en-US" dirty="0" smtClean="0"/>
              <a:t>?</a:t>
            </a:r>
          </a:p>
          <a:p>
            <a:pPr>
              <a:buNone/>
            </a:pPr>
            <a:r>
              <a:rPr lang="en-US" dirty="0" smtClean="0"/>
              <a:t> </a:t>
            </a:r>
          </a:p>
          <a:p>
            <a:r>
              <a:rPr lang="en-US" dirty="0" smtClean="0"/>
              <a:t>Standard:  Did the employer have a </a:t>
            </a:r>
            <a:r>
              <a:rPr lang="en-US" dirty="0" smtClean="0">
                <a:solidFill>
                  <a:srgbClr val="FF0000"/>
                </a:solidFill>
              </a:rPr>
              <a:t>good faith belief</a:t>
            </a:r>
            <a:r>
              <a:rPr lang="en-US" dirty="0" smtClean="0"/>
              <a:t>? . . . </a:t>
            </a:r>
          </a:p>
          <a:p>
            <a:endParaRPr lang="en-US" dirty="0" smtClean="0"/>
          </a:p>
          <a:p>
            <a:endParaRPr lang="en-US" dirty="0" smtClean="0"/>
          </a:p>
          <a:p>
            <a:endParaRPr lang="en-US" dirty="0"/>
          </a:p>
        </p:txBody>
      </p:sp>
      <p:sp>
        <p:nvSpPr>
          <p:cNvPr id="4" name="Slide Number Placeholder 3"/>
          <p:cNvSpPr>
            <a:spLocks noGrp="1"/>
          </p:cNvSpPr>
          <p:nvPr>
            <p:ph type="sldNum" sz="quarter" idx="12"/>
          </p:nvPr>
        </p:nvSpPr>
        <p:spPr/>
        <p:txBody>
          <a:bodyPr/>
          <a:lstStyle/>
          <a:p>
            <a:fld id="{4A85AE0B-05A2-4647-937D-2493919FC55A}" type="slidenum">
              <a:rPr lang="en-US" smtClean="0"/>
              <a:pPr/>
              <a:t>5</a:t>
            </a:fld>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Rules of Engagement (cont.) </a:t>
            </a:r>
            <a:endParaRPr lang="en-US" dirty="0"/>
          </a:p>
        </p:txBody>
      </p:sp>
      <p:sp>
        <p:nvSpPr>
          <p:cNvPr id="3" name="Content Placeholder 2"/>
          <p:cNvSpPr>
            <a:spLocks noGrp="1"/>
          </p:cNvSpPr>
          <p:nvPr>
            <p:ph idx="1"/>
          </p:nvPr>
        </p:nvSpPr>
        <p:spPr/>
        <p:txBody>
          <a:bodyPr/>
          <a:lstStyle/>
          <a:p>
            <a:endParaRPr lang="en-US" dirty="0" smtClean="0"/>
          </a:p>
          <a:p>
            <a:r>
              <a:rPr lang="en-US" b="1" dirty="0" smtClean="0">
                <a:solidFill>
                  <a:srgbClr val="FF0000"/>
                </a:solidFill>
              </a:rPr>
              <a:t>Disparate Treatment</a:t>
            </a:r>
            <a:r>
              <a:rPr lang="en-US" dirty="0" smtClean="0"/>
              <a:t>: intentional discrimination </a:t>
            </a:r>
          </a:p>
          <a:p>
            <a:endParaRPr lang="en-US" dirty="0" smtClean="0"/>
          </a:p>
          <a:p>
            <a:r>
              <a:rPr lang="en-US" b="1" dirty="0" smtClean="0">
                <a:solidFill>
                  <a:srgbClr val="FF0000"/>
                </a:solidFill>
              </a:rPr>
              <a:t>Disparate (Adverse) Impact</a:t>
            </a:r>
            <a:r>
              <a:rPr lang="en-US" dirty="0" smtClean="0"/>
              <a:t>: a policy neutral on its face and even-handedly applied that nevertheless has a disproportionate adverse impact on a protected group </a:t>
            </a:r>
            <a:endParaRPr lang="en-US" dirty="0"/>
          </a:p>
        </p:txBody>
      </p:sp>
      <p:sp>
        <p:nvSpPr>
          <p:cNvPr id="4" name="Slide Number Placeholder 3"/>
          <p:cNvSpPr>
            <a:spLocks noGrp="1"/>
          </p:cNvSpPr>
          <p:nvPr>
            <p:ph type="sldNum" sz="quarter" idx="12"/>
          </p:nvPr>
        </p:nvSpPr>
        <p:spPr/>
        <p:txBody>
          <a:bodyPr/>
          <a:lstStyle/>
          <a:p>
            <a:fld id="{4A85AE0B-05A2-4647-937D-2493919FC55A}" type="slidenum">
              <a:rPr lang="en-US" smtClean="0"/>
              <a:pPr/>
              <a:t>6</a:t>
            </a:fld>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Rules of Engagement (cont.) </a:t>
            </a:r>
            <a:endParaRPr lang="en-US" dirty="0"/>
          </a:p>
        </p:txBody>
      </p:sp>
      <p:sp>
        <p:nvSpPr>
          <p:cNvPr id="3" name="Content Placeholder 2"/>
          <p:cNvSpPr>
            <a:spLocks noGrp="1"/>
          </p:cNvSpPr>
          <p:nvPr>
            <p:ph idx="1"/>
          </p:nvPr>
        </p:nvSpPr>
        <p:spPr/>
        <p:txBody>
          <a:bodyPr>
            <a:normAutofit fontScale="92500" lnSpcReduction="20000"/>
          </a:bodyPr>
          <a:lstStyle/>
          <a:p>
            <a:pPr>
              <a:buNone/>
            </a:pPr>
            <a:r>
              <a:rPr lang="en-US" sz="4706" b="1" dirty="0" smtClean="0"/>
              <a:t>Protected Characteristics </a:t>
            </a:r>
          </a:p>
          <a:p>
            <a:endParaRPr lang="en-US" dirty="0" smtClean="0"/>
          </a:p>
          <a:p>
            <a:r>
              <a:rPr lang="en-US" dirty="0" smtClean="0">
                <a:solidFill>
                  <a:srgbClr val="FF0000"/>
                </a:solidFill>
              </a:rPr>
              <a:t>Federal Law </a:t>
            </a:r>
            <a:r>
              <a:rPr lang="en-US" dirty="0" smtClean="0"/>
              <a:t>(Title VII) = 5 protections </a:t>
            </a:r>
          </a:p>
          <a:p>
            <a:pPr>
              <a:buNone/>
            </a:pPr>
            <a:r>
              <a:rPr lang="en-US" dirty="0" smtClean="0"/>
              <a:t>Race, color, religion, sex, and national origin </a:t>
            </a:r>
          </a:p>
          <a:p>
            <a:endParaRPr lang="en-US" dirty="0" smtClean="0"/>
          </a:p>
          <a:p>
            <a:r>
              <a:rPr lang="en-US" dirty="0" smtClean="0">
                <a:solidFill>
                  <a:srgbClr val="FF0000"/>
                </a:solidFill>
              </a:rPr>
              <a:t>California State Law </a:t>
            </a:r>
            <a:r>
              <a:rPr lang="en-US" dirty="0" smtClean="0"/>
              <a:t>= 17 protections</a:t>
            </a:r>
            <a:endParaRPr lang="en-US" dirty="0" smtClean="0"/>
          </a:p>
          <a:p>
            <a:pPr>
              <a:buNone/>
            </a:pPr>
            <a:r>
              <a:rPr lang="en-US" dirty="0" smtClean="0"/>
              <a:t>Five from </a:t>
            </a:r>
            <a:r>
              <a:rPr lang="en-US" dirty="0" smtClean="0"/>
              <a:t>Title VII</a:t>
            </a:r>
            <a:r>
              <a:rPr lang="en-US" dirty="0" smtClean="0"/>
              <a:t> above </a:t>
            </a:r>
            <a:r>
              <a:rPr lang="en-US" b="1" u="sng" dirty="0" smtClean="0"/>
              <a:t>plus </a:t>
            </a:r>
            <a:r>
              <a:rPr lang="en-US" dirty="0" smtClean="0"/>
              <a:t>ancestry, physical disability, mental disability, medical condition, marital status, pregnancy, age, sexual orientation, gender identity, gender expression, genetic information, and military / veteran status  </a:t>
            </a:r>
            <a:endParaRPr lang="en-US" dirty="0"/>
          </a:p>
        </p:txBody>
      </p:sp>
      <p:sp>
        <p:nvSpPr>
          <p:cNvPr id="4" name="Slide Number Placeholder 3"/>
          <p:cNvSpPr>
            <a:spLocks noGrp="1"/>
          </p:cNvSpPr>
          <p:nvPr>
            <p:ph type="sldNum" sz="quarter" idx="12"/>
          </p:nvPr>
        </p:nvSpPr>
        <p:spPr/>
        <p:txBody>
          <a:bodyPr/>
          <a:lstStyle/>
          <a:p>
            <a:fld id="{4A85AE0B-05A2-4647-937D-2493919FC55A}" type="slidenum">
              <a:rPr lang="en-US" smtClean="0"/>
              <a:pPr/>
              <a:t>7</a:t>
            </a:fld>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Rules of Engagement (cont.) </a:t>
            </a:r>
            <a:endParaRPr lang="en-US" dirty="0"/>
          </a:p>
        </p:txBody>
      </p:sp>
      <p:sp>
        <p:nvSpPr>
          <p:cNvPr id="3" name="Content Placeholder 2"/>
          <p:cNvSpPr>
            <a:spLocks noGrp="1"/>
          </p:cNvSpPr>
          <p:nvPr>
            <p:ph idx="1"/>
          </p:nvPr>
        </p:nvSpPr>
        <p:spPr/>
        <p:txBody>
          <a:bodyPr>
            <a:normAutofit lnSpcReduction="10000"/>
          </a:bodyPr>
          <a:lstStyle/>
          <a:p>
            <a:pPr>
              <a:buNone/>
            </a:pPr>
            <a:endParaRPr lang="en-US" dirty="0" smtClean="0"/>
          </a:p>
          <a:p>
            <a:pPr>
              <a:buNone/>
            </a:pPr>
            <a:r>
              <a:rPr lang="en-US" dirty="0" smtClean="0"/>
              <a:t>The </a:t>
            </a:r>
            <a:r>
              <a:rPr lang="en-US" dirty="0" smtClean="0"/>
              <a:t>“reasonableness” standard holds that if you (i.e., the company) either </a:t>
            </a:r>
            <a:r>
              <a:rPr lang="en-US" i="1" dirty="0" smtClean="0">
                <a:solidFill>
                  <a:srgbClr val="FF0000"/>
                </a:solidFill>
              </a:rPr>
              <a:t>knew or should have known </a:t>
            </a:r>
            <a:r>
              <a:rPr lang="en-US" dirty="0" smtClean="0"/>
              <a:t>about a worker being harassed, retaliated against, or the like, you have an </a:t>
            </a:r>
            <a:r>
              <a:rPr lang="en-US" b="1" u="sng" dirty="0" smtClean="0"/>
              <a:t>affirmative obligation </a:t>
            </a:r>
            <a:r>
              <a:rPr lang="en-US" dirty="0" smtClean="0"/>
              <a:t>to intercede. </a:t>
            </a:r>
            <a:r>
              <a:rPr lang="en-US" dirty="0" smtClean="0"/>
              <a:t> </a:t>
            </a:r>
          </a:p>
          <a:p>
            <a:pPr>
              <a:buNone/>
            </a:pPr>
            <a:endParaRPr lang="en-US" dirty="0" smtClean="0"/>
          </a:p>
          <a:p>
            <a:pPr>
              <a:buNone/>
            </a:pPr>
            <a:r>
              <a:rPr lang="en-US" dirty="0" smtClean="0"/>
              <a:t>The </a:t>
            </a:r>
            <a:r>
              <a:rPr lang="en-US" dirty="0" smtClean="0"/>
              <a:t>icon of the monkey covering its eyes, ears, and mouth—that is, not wanting to know </a:t>
            </a:r>
            <a:r>
              <a:rPr lang="en-US" dirty="0" smtClean="0"/>
              <a:t>what</a:t>
            </a:r>
            <a:r>
              <a:rPr lang="en-US" dirty="0" smtClean="0"/>
              <a:t>’s </a:t>
            </a:r>
            <a:r>
              <a:rPr lang="en-US" dirty="0" smtClean="0"/>
              <a:t>going </a:t>
            </a:r>
            <a:r>
              <a:rPr lang="en-US" dirty="0" smtClean="0"/>
              <a:t>around it—won’t hold up in court and will do very little to sustain positive employee relations at work.  </a:t>
            </a:r>
          </a:p>
          <a:p>
            <a:pPr>
              <a:buNone/>
            </a:pPr>
            <a:endParaRPr lang="en-US" dirty="0" smtClean="0"/>
          </a:p>
          <a:p>
            <a:pPr>
              <a:buNone/>
            </a:pPr>
            <a:endParaRPr lang="en-US" dirty="0"/>
          </a:p>
        </p:txBody>
      </p:sp>
      <p:sp>
        <p:nvSpPr>
          <p:cNvPr id="4" name="Slide Number Placeholder 3"/>
          <p:cNvSpPr>
            <a:spLocks noGrp="1"/>
          </p:cNvSpPr>
          <p:nvPr>
            <p:ph type="sldNum" sz="quarter" idx="12"/>
          </p:nvPr>
        </p:nvSpPr>
        <p:spPr/>
        <p:txBody>
          <a:bodyPr/>
          <a:lstStyle/>
          <a:p>
            <a:fld id="{4A85AE0B-05A2-4647-937D-2493919FC55A}" type="slidenum">
              <a:rPr lang="en-US" smtClean="0"/>
              <a:pPr/>
              <a:t>8</a:t>
            </a:fld>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Rules of Engagement (cont.) </a:t>
            </a:r>
            <a:endParaRPr lang="en-US" dirty="0"/>
          </a:p>
        </p:txBody>
      </p:sp>
      <p:sp>
        <p:nvSpPr>
          <p:cNvPr id="3" name="Content Placeholder 2"/>
          <p:cNvSpPr>
            <a:spLocks noGrp="1"/>
          </p:cNvSpPr>
          <p:nvPr>
            <p:ph idx="1"/>
          </p:nvPr>
        </p:nvSpPr>
        <p:spPr/>
        <p:txBody>
          <a:bodyPr/>
          <a:lstStyle/>
          <a:p>
            <a:pPr>
              <a:buNone/>
            </a:pPr>
            <a:endParaRPr lang="en-US" dirty="0" smtClean="0"/>
          </a:p>
          <a:p>
            <a:pPr>
              <a:buNone/>
            </a:pPr>
            <a:r>
              <a:rPr lang="en-US" dirty="0" smtClean="0"/>
              <a:t>In </a:t>
            </a:r>
            <a:r>
              <a:rPr lang="en-US" dirty="0" smtClean="0"/>
              <a:t>court, your organization will be treated as a </a:t>
            </a:r>
            <a:r>
              <a:rPr lang="en-US" i="1" dirty="0" smtClean="0"/>
              <a:t>corporate citizen</a:t>
            </a:r>
            <a:r>
              <a:rPr lang="en-US" dirty="0" smtClean="0"/>
              <a:t>, and questions will be raised as to whether that “citizen” acted responsibly and appropriately by interceding on behalf of its most vulnerable and disadvantaged members. </a:t>
            </a:r>
          </a:p>
          <a:p>
            <a:pPr>
              <a:buNone/>
            </a:pPr>
            <a:endParaRPr lang="en-US" b="1" dirty="0" smtClean="0"/>
          </a:p>
          <a:p>
            <a:pPr>
              <a:buNone/>
            </a:pPr>
            <a:r>
              <a:rPr lang="en-US" i="1" dirty="0" smtClean="0"/>
              <a:t>--</a:t>
            </a:r>
            <a:r>
              <a:rPr lang="en-US" i="1" dirty="0" smtClean="0"/>
              <a:t> </a:t>
            </a:r>
            <a:r>
              <a:rPr lang="en-US" dirty="0" smtClean="0"/>
              <a:t>For </a:t>
            </a:r>
            <a:r>
              <a:rPr lang="en-US" dirty="0" smtClean="0"/>
              <a:t>more information, see the </a:t>
            </a:r>
            <a:r>
              <a:rPr lang="en-US" i="1" u="sng" dirty="0" smtClean="0"/>
              <a:t>Workplace Investigation Toolkit </a:t>
            </a:r>
            <a:r>
              <a:rPr lang="en-US" dirty="0" smtClean="0"/>
              <a:t>by Paul Falcone in his Web Store at </a:t>
            </a:r>
            <a:r>
              <a:rPr lang="en-US" u="sng" dirty="0" smtClean="0"/>
              <a:t>www.PaulFalconeHR.com</a:t>
            </a:r>
          </a:p>
          <a:p>
            <a:endParaRPr lang="en-US" dirty="0"/>
          </a:p>
        </p:txBody>
      </p:sp>
      <p:sp>
        <p:nvSpPr>
          <p:cNvPr id="4" name="Slide Number Placeholder 3"/>
          <p:cNvSpPr>
            <a:spLocks noGrp="1"/>
          </p:cNvSpPr>
          <p:nvPr>
            <p:ph type="sldNum" sz="quarter" idx="12"/>
          </p:nvPr>
        </p:nvSpPr>
        <p:spPr/>
        <p:txBody>
          <a:bodyPr/>
          <a:lstStyle/>
          <a:p>
            <a:fld id="{4A85AE0B-05A2-4647-937D-2493919FC55A}" type="slidenum">
              <a:rPr lang="en-US" smtClean="0"/>
              <a:pPr/>
              <a:t>9</a:t>
            </a:fld>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ＭＳ Ｐ明朝"/>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Flow.thmx</Template>
  <TotalTime>472</TotalTime>
  <Words>2724</Words>
  <Application>Microsoft Macintosh PowerPoint</Application>
  <PresentationFormat>On-screen Show (4:3)</PresentationFormat>
  <Paragraphs>331</Paragraphs>
  <Slides>43</Slides>
  <Notes>18</Notes>
  <HiddenSlides>0</HiddenSlides>
  <MMClips>0</MMClips>
  <ScaleCrop>false</ScaleCrop>
  <HeadingPairs>
    <vt:vector size="4" baseType="variant">
      <vt:variant>
        <vt:lpstr>Design Template</vt:lpstr>
      </vt:variant>
      <vt:variant>
        <vt:i4>1</vt:i4>
      </vt:variant>
      <vt:variant>
        <vt:lpstr>Slide Titles</vt:lpstr>
      </vt:variant>
      <vt:variant>
        <vt:i4>43</vt:i4>
      </vt:variant>
    </vt:vector>
  </HeadingPairs>
  <TitlesOfParts>
    <vt:vector size="44" baseType="lpstr">
      <vt:lpstr>Flow</vt:lpstr>
      <vt:lpstr>Internal Investigations Workshop </vt:lpstr>
      <vt:lpstr>SHRM “Great 8” Books by Paul . . . </vt:lpstr>
      <vt:lpstr>Workshop Calendar </vt:lpstr>
      <vt:lpstr>I. Rules of Engagement </vt:lpstr>
      <vt:lpstr>Rules of Engagement (cont.) </vt:lpstr>
      <vt:lpstr>Rules of Engagement (cont.) </vt:lpstr>
      <vt:lpstr>Rules of Engagement (cont.) </vt:lpstr>
      <vt:lpstr>Rules of Engagement (cont.) </vt:lpstr>
      <vt:lpstr>Rules of Engagement (cont.) </vt:lpstr>
      <vt:lpstr>II. Challenges, Roadblocks, and Land Mines </vt:lpstr>
      <vt:lpstr>Challenges (cont.) </vt:lpstr>
      <vt:lpstr>III. Scenarios for Discussion &amp; Analysis / Role Play </vt:lpstr>
      <vt:lpstr>IV. Best Practices: Ideas and Suggestions</vt:lpstr>
      <vt:lpstr>Best Practices (cont.) </vt:lpstr>
      <vt:lpstr>Best Practices (cont.) </vt:lpstr>
      <vt:lpstr>Best Practices (cont.) </vt:lpstr>
      <vt:lpstr>V. Investigation Strategies &amp; Employer Responses </vt:lpstr>
      <vt:lpstr>Investigation Strategies (cont.)</vt:lpstr>
      <vt:lpstr>Investigation Strategies (cont.)</vt:lpstr>
      <vt:lpstr>Investigation Strategies (cont.)</vt:lpstr>
      <vt:lpstr>Investigation Strategies (cont.)</vt:lpstr>
      <vt:lpstr>Investigation Strategies (cont.)</vt:lpstr>
      <vt:lpstr>Investigation Strategies (cont.)</vt:lpstr>
      <vt:lpstr>Investigation Strategies (cont.)</vt:lpstr>
      <vt:lpstr>Investigation Strategies (cont.)</vt:lpstr>
      <vt:lpstr>Investigation Strategies (cont.)</vt:lpstr>
      <vt:lpstr>Investigation Strategies (cont.)</vt:lpstr>
      <vt:lpstr>Investigation Strategies (cont.)</vt:lpstr>
      <vt:lpstr>Investigation Strategies (cont.)</vt:lpstr>
      <vt:lpstr>Investigation Strategies (cont.)</vt:lpstr>
      <vt:lpstr>Investigation Strategies (cont.)</vt:lpstr>
      <vt:lpstr>Investigation Strategies (cont.)</vt:lpstr>
      <vt:lpstr>Investigation Strategies (cont.)</vt:lpstr>
      <vt:lpstr>Investigation Strategies (cont.)</vt:lpstr>
      <vt:lpstr>Investigation Strategies (cont.)</vt:lpstr>
      <vt:lpstr>Investigation Strategies (cont.)</vt:lpstr>
      <vt:lpstr>Investigation Strategies (cont.)</vt:lpstr>
      <vt:lpstr>Investigation Strategies (cont.)</vt:lpstr>
      <vt:lpstr>Investigation Strategies (cont.)</vt:lpstr>
      <vt:lpstr>Investigation Strategies (cont.)</vt:lpstr>
      <vt:lpstr>Investigation Strategies (cont.)</vt:lpstr>
      <vt:lpstr>Investigation Strategies (cont.)</vt:lpstr>
      <vt:lpstr>Wrap and Q&amp;A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Internal Investigations Workshop at The Cheesecake Factory</dc:title>
  <dc:creator>Paul Falcone</dc:creator>
  <cp:lastModifiedBy>Paul Falcone</cp:lastModifiedBy>
  <cp:revision>21</cp:revision>
  <dcterms:created xsi:type="dcterms:W3CDTF">2016-04-30T21:17:43Z</dcterms:created>
  <dcterms:modified xsi:type="dcterms:W3CDTF">2016-04-30T22:11:43Z</dcterms:modified>
</cp:coreProperties>
</file>