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slides/slide34.xml" ContentType="application/vnd.openxmlformats-officedocument.presentationml.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2.xml" ContentType="application/vnd.openxmlformats-officedocument.presentationml.slide+xml"/>
  <Override PartName="/ppt/slides/slide30.xml" ContentType="application/vnd.openxmlformats-officedocument.presentationml.slide+xml"/>
  <Override PartName="/docProps/app.xml" ContentType="application/vnd.openxmlformats-officedocument.extended-properties+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autoCompressPictures="0">
  <p:sldMasterIdLst>
    <p:sldMasterId id="2147484353" r:id="rId1"/>
  </p:sldMasterIdLst>
  <p:notesMasterIdLst>
    <p:notesMasterId r:id="rId37"/>
  </p:notesMasterIdLst>
  <p:handoutMasterIdLst>
    <p:handoutMasterId r:id="rId38"/>
  </p:handoutMasterIdLst>
  <p:sldIdLst>
    <p:sldId id="256" r:id="rId2"/>
    <p:sldId id="258" r:id="rId3"/>
    <p:sldId id="259" r:id="rId4"/>
    <p:sldId id="262" r:id="rId5"/>
    <p:sldId id="263" r:id="rId6"/>
    <p:sldId id="264" r:id="rId7"/>
    <p:sldId id="265" r:id="rId8"/>
    <p:sldId id="260" r:id="rId9"/>
    <p:sldId id="266" r:id="rId10"/>
    <p:sldId id="267" r:id="rId11"/>
    <p:sldId id="269" r:id="rId12"/>
    <p:sldId id="268" r:id="rId13"/>
    <p:sldId id="270" r:id="rId14"/>
    <p:sldId id="272" r:id="rId15"/>
    <p:sldId id="273" r:id="rId16"/>
    <p:sldId id="274" r:id="rId17"/>
    <p:sldId id="276" r:id="rId18"/>
    <p:sldId id="277" r:id="rId19"/>
    <p:sldId id="278" r:id="rId20"/>
    <p:sldId id="275" r:id="rId21"/>
    <p:sldId id="280" r:id="rId22"/>
    <p:sldId id="282" r:id="rId23"/>
    <p:sldId id="283" r:id="rId24"/>
    <p:sldId id="284" r:id="rId25"/>
    <p:sldId id="286" r:id="rId26"/>
    <p:sldId id="285" r:id="rId27"/>
    <p:sldId id="287" r:id="rId28"/>
    <p:sldId id="281" r:id="rId29"/>
    <p:sldId id="288" r:id="rId30"/>
    <p:sldId id="289" r:id="rId31"/>
    <p:sldId id="292" r:id="rId32"/>
    <p:sldId id="279" r:id="rId33"/>
    <p:sldId id="290" r:id="rId34"/>
    <p:sldId id="271" r:id="rId35"/>
    <p:sldId id="261"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32" d="100"/>
          <a:sy n="132" d="100"/>
        </p:scale>
        <p:origin x="-20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handoutMaster" Target="handoutMasters/handout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CFAC6FC-599B-EA41-BA73-B7CE6127E276}" type="datetimeFigureOut">
              <a:rPr lang="en-US" smtClean="0"/>
              <a:pPr/>
              <a:t>1/17/16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221AFE-F030-2A4B-876B-6B2F4C7077CE}"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9FE641-C6B3-D74C-AE3A-3CDA2BE0DC42}" type="datetimeFigureOut">
              <a:rPr lang="en-US" smtClean="0"/>
              <a:pPr/>
              <a:t>1/17/16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B78C73-8F54-0C4D-A3BD-024B69EB8C74}"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r>
              <a:rPr lang="en-US" dirty="0" smtClean="0"/>
              <a:t>1/17/16</a:t>
            </a:r>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kumimoji="0"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1AF2B4D-6B12-4EDF-87BB-2B55CECB661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dirty="0" smtClean="0"/>
              <a:t>1/17/16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DE41A7-B4AE-2144-9C45-6270980E378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dirty="0" smtClean="0"/>
              <a:t>1/17/16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DE41A7-B4AE-2144-9C45-6270980E378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dirty="0" smtClean="0"/>
              <a:t>1/17/16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DE41A7-B4AE-2144-9C45-6270980E378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en-US" dirty="0" smtClean="0"/>
              <a:t>1/17/16</a:t>
            </a:r>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a:t>‹#›</a:t>
            </a:fld>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dirty="0" smtClean="0"/>
              <a:t>1/17/16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DE41A7-B4AE-2144-9C45-6270980E378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r>
              <a:rPr lang="en-US" dirty="0" smtClean="0"/>
              <a:t>1/17/16</a:t>
            </a:r>
            <a:endParaRPr lang="en-US" dirty="0"/>
          </a:p>
        </p:txBody>
      </p:sp>
      <p:sp>
        <p:nvSpPr>
          <p:cNvPr id="27" name="Slide Number Placeholder 26"/>
          <p:cNvSpPr>
            <a:spLocks noGrp="1"/>
          </p:cNvSpPr>
          <p:nvPr>
            <p:ph type="sldNum" sz="quarter" idx="11"/>
          </p:nvPr>
        </p:nvSpPr>
        <p:spPr/>
        <p:txBody>
          <a:bodyPr rtlCol="0"/>
          <a:lstStyle/>
          <a:p>
            <a:fld id="{3BDE41A7-B4AE-2144-9C45-6270980E3785}"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r>
              <a:rPr lang="en-US" dirty="0" smtClean="0"/>
              <a:t>1/17/16</a:t>
            </a:r>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3BDE41A7-B4AE-2144-9C45-6270980E378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1/17/16</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BDE41A7-B4AE-2144-9C45-6270980E378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r>
              <a:rPr lang="en-US" dirty="0" smtClean="0"/>
              <a:t>1/17/16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dirty="0" smtClean="0"/>
              <a:t>1/17/16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DE41A7-B4AE-2144-9C45-6270980E378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r>
              <a:rPr lang="en-US" dirty="0" smtClean="0"/>
              <a:t>1/17/16</a:t>
            </a:r>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BDE41A7-B4AE-2144-9C45-6270980E378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354" r:id="rId1"/>
    <p:sldLayoutId id="2147484355" r:id="rId2"/>
    <p:sldLayoutId id="2147484356" r:id="rId3"/>
    <p:sldLayoutId id="2147484357" r:id="rId4"/>
    <p:sldLayoutId id="2147484358" r:id="rId5"/>
    <p:sldLayoutId id="2147484359" r:id="rId6"/>
    <p:sldLayoutId id="2147484360" r:id="rId7"/>
    <p:sldLayoutId id="2147484361" r:id="rId8"/>
    <p:sldLayoutId id="2147484362" r:id="rId9"/>
    <p:sldLayoutId id="2147484363" r:id="rId10"/>
    <p:sldLayoutId id="2147484364"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PaulFalconeHR@gmail.com" TargetMode="External"/><Relationship Id="rId3" Type="http://schemas.openxmlformats.org/officeDocument/2006/relationships/hyperlink" Target="http://www.PaulFalconeHR.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aulFalconeHR.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Art of Verbal and Documented Disciplinary Interventions to Turn Around Employee Performance and Insulate Your Company from Liability </a:t>
            </a:r>
            <a:endParaRPr lang="en-US" dirty="0"/>
          </a:p>
        </p:txBody>
      </p:sp>
      <p:sp>
        <p:nvSpPr>
          <p:cNvPr id="3" name="Subtitle 2"/>
          <p:cNvSpPr>
            <a:spLocks noGrp="1"/>
          </p:cNvSpPr>
          <p:nvPr>
            <p:ph type="subTitle" idx="1"/>
          </p:nvPr>
        </p:nvSpPr>
        <p:spPr>
          <a:xfrm>
            <a:off x="1371600" y="4445290"/>
            <a:ext cx="6400800" cy="1193510"/>
          </a:xfrm>
        </p:spPr>
        <p:txBody>
          <a:bodyPr>
            <a:normAutofit lnSpcReduction="10000"/>
          </a:bodyPr>
          <a:lstStyle/>
          <a:p>
            <a:r>
              <a:rPr lang="en-US" dirty="0" smtClean="0"/>
              <a:t>Paul Falcone</a:t>
            </a:r>
          </a:p>
          <a:p>
            <a:r>
              <a:rPr lang="en-US" dirty="0" smtClean="0">
                <a:hlinkClick r:id="rId2"/>
              </a:rPr>
              <a:t>PaulFalconeHR@gmail.com</a:t>
            </a:r>
            <a:endParaRPr lang="en-US" dirty="0" smtClean="0"/>
          </a:p>
          <a:p>
            <a:r>
              <a:rPr lang="en-US" dirty="0" smtClean="0">
                <a:hlinkClick r:id="rId3"/>
              </a:rPr>
              <a:t>www.PaulFalconeHR.com</a:t>
            </a:r>
            <a:r>
              <a:rPr lang="en-US" dirty="0" smtClean="0"/>
              <a:t> </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When Employees Award Themselves Higher Grades than You Feel They Deserve </a:t>
            </a:r>
            <a:endParaRPr lang="en-US" sz="3200" dirty="0"/>
          </a:p>
        </p:txBody>
      </p:sp>
      <p:sp>
        <p:nvSpPr>
          <p:cNvPr id="3" name="Content Placeholder 2"/>
          <p:cNvSpPr>
            <a:spLocks noGrp="1"/>
          </p:cNvSpPr>
          <p:nvPr>
            <p:ph idx="1"/>
          </p:nvPr>
        </p:nvSpPr>
        <p:spPr/>
        <p:txBody>
          <a:bodyPr>
            <a:normAutofit fontScale="70000" lnSpcReduction="20000"/>
          </a:bodyPr>
          <a:lstStyle/>
          <a:p>
            <a:r>
              <a:rPr lang="en-US" dirty="0" smtClean="0"/>
              <a:t>“So if you see yourself as a 10 overall, how would you rank-order yourself relative to your peers?  </a:t>
            </a:r>
            <a:r>
              <a:rPr lang="en-US" dirty="0" smtClean="0">
                <a:solidFill>
                  <a:srgbClr val="FF0000"/>
                </a:solidFill>
              </a:rPr>
              <a:t>Be as objective as you can here, almost as if you were a third party evaluator of our team</a:t>
            </a:r>
            <a:r>
              <a:rPr lang="en-US" dirty="0" smtClean="0"/>
              <a:t>:  Where do you, John, stand relative to Kelly, Francis, and Jose, and how would you evaluate the team in terms of your scoring?”</a:t>
            </a:r>
          </a:p>
          <a:p>
            <a:endParaRPr lang="en-US" dirty="0" smtClean="0"/>
          </a:p>
          <a:p>
            <a:r>
              <a:rPr lang="en-US" dirty="0" smtClean="0"/>
              <a:t>“I say this with all due respect, but if I shared with you that my evaluation level would be closer to a 7 rather than a 10,  why do you think I might feel that way?  And again, as objectively as possible, how do you feel my peers a the [VP/director/manager] level might grade you based on your overall contribution to our department?”  </a:t>
            </a:r>
          </a:p>
          <a:p>
            <a:endParaRPr lang="en-US" dirty="0" smtClean="0"/>
          </a:p>
          <a:p>
            <a:r>
              <a:rPr lang="en-US" dirty="0" smtClean="0"/>
              <a:t>“John, the answer is actually a lot closer to a 7 than it is a 10, and let me share with you what this looks like from my vantage point . . .”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Assigning a Failing </a:t>
            </a:r>
            <a:r>
              <a:rPr lang="en-US" dirty="0" smtClean="0"/>
              <a:t>Grade on </a:t>
            </a:r>
            <a:r>
              <a:rPr lang="en-US" smtClean="0"/>
              <a:t>a Review</a:t>
            </a:r>
            <a:endParaRPr lang="en-US" dirty="0"/>
          </a:p>
        </p:txBody>
      </p:sp>
      <p:sp>
        <p:nvSpPr>
          <p:cNvPr id="3" name="Content Placeholder 2"/>
          <p:cNvSpPr>
            <a:spLocks noGrp="1"/>
          </p:cNvSpPr>
          <p:nvPr>
            <p:ph idx="1"/>
          </p:nvPr>
        </p:nvSpPr>
        <p:spPr/>
        <p:txBody>
          <a:bodyPr>
            <a:normAutofit lnSpcReduction="10000"/>
          </a:bodyPr>
          <a:lstStyle/>
          <a:p>
            <a:pPr>
              <a:lnSpc>
                <a:spcPct val="90000"/>
              </a:lnSpc>
            </a:pPr>
            <a:r>
              <a:rPr lang="en-US" altLang="en-US" dirty="0" smtClean="0"/>
              <a:t>“Ted, my goal here isn’t to surprise you with new information introduced at the time of the annual review, but I’m afraid that’s necessary in this case because </a:t>
            </a:r>
            <a:r>
              <a:rPr lang="en-US" altLang="en-US" dirty="0" smtClean="0">
                <a:solidFill>
                  <a:srgbClr val="FF0000"/>
                </a:solidFill>
              </a:rPr>
              <a:t>the issues have become detrimental to your reputation and to our ability to execute effectively as a team</a:t>
            </a:r>
            <a:r>
              <a:rPr lang="en-US" altLang="en-US" dirty="0" smtClean="0"/>
              <a:t>.  </a:t>
            </a:r>
          </a:p>
          <a:p>
            <a:pPr>
              <a:lnSpc>
                <a:spcPct val="90000"/>
              </a:lnSpc>
            </a:pPr>
            <a:endParaRPr lang="en-US" altLang="en-US" dirty="0" smtClean="0"/>
          </a:p>
          <a:p>
            <a:pPr>
              <a:lnSpc>
                <a:spcPct val="90000"/>
              </a:lnSpc>
            </a:pPr>
            <a:r>
              <a:rPr lang="en-US" altLang="en-US" dirty="0" smtClean="0"/>
              <a:t>“</a:t>
            </a:r>
            <a:r>
              <a:rPr lang="en-US" altLang="en-US" dirty="0" smtClean="0">
                <a:solidFill>
                  <a:srgbClr val="FF0000"/>
                </a:solidFill>
              </a:rPr>
              <a:t>Before we begin </a:t>
            </a:r>
            <a:r>
              <a:rPr lang="en-US" altLang="en-US" dirty="0" smtClean="0"/>
              <a:t>walking through the details on the evaluation that I’ve prepared, </a:t>
            </a:r>
            <a:r>
              <a:rPr lang="en-US" altLang="en-US" dirty="0" smtClean="0">
                <a:solidFill>
                  <a:srgbClr val="FF0000"/>
                </a:solidFill>
              </a:rPr>
              <a:t>I want you to know that you won’t be meeting expectations for this review period</a:t>
            </a:r>
            <a:r>
              <a:rPr lang="en-US" altLang="en-US" dirty="0" smtClean="0"/>
              <a:t>.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Assigning a Failing Grade (cont.)</a:t>
            </a:r>
            <a:endParaRPr lang="en-US" dirty="0"/>
          </a:p>
        </p:txBody>
      </p:sp>
      <p:sp>
        <p:nvSpPr>
          <p:cNvPr id="3" name="Content Placeholder 2"/>
          <p:cNvSpPr>
            <a:spLocks noGrp="1"/>
          </p:cNvSpPr>
          <p:nvPr>
            <p:ph idx="1"/>
          </p:nvPr>
        </p:nvSpPr>
        <p:spPr/>
        <p:txBody>
          <a:bodyPr>
            <a:normAutofit/>
          </a:bodyPr>
          <a:lstStyle/>
          <a:p>
            <a:pPr>
              <a:lnSpc>
                <a:spcPct val="80000"/>
              </a:lnSpc>
            </a:pPr>
            <a:r>
              <a:rPr lang="en-US" altLang="en-US" dirty="0" smtClean="0"/>
              <a:t>“Again, </a:t>
            </a:r>
            <a:r>
              <a:rPr lang="en-US" altLang="en-US" dirty="0" smtClean="0">
                <a:solidFill>
                  <a:srgbClr val="FF0000"/>
                </a:solidFill>
              </a:rPr>
              <a:t>I’m holding myself accountable </a:t>
            </a:r>
            <a:r>
              <a:rPr lang="en-US" altLang="en-US" dirty="0" smtClean="0"/>
              <a:t>for not sharing problematic issues with you at the time they occurred, </a:t>
            </a:r>
            <a:r>
              <a:rPr lang="en-US" altLang="en-US" dirty="0" smtClean="0">
                <a:solidFill>
                  <a:srgbClr val="FF0000"/>
                </a:solidFill>
              </a:rPr>
              <a:t>but I’ll commit to you </a:t>
            </a:r>
            <a:r>
              <a:rPr lang="en-US" altLang="en-US" dirty="0" smtClean="0"/>
              <a:t>to bring problematic issues to your attention immediately in the future. </a:t>
            </a:r>
          </a:p>
          <a:p>
            <a:pPr>
              <a:lnSpc>
                <a:spcPct val="80000"/>
              </a:lnSpc>
            </a:pPr>
            <a:endParaRPr lang="en-US" altLang="en-US" dirty="0" smtClean="0"/>
          </a:p>
          <a:p>
            <a:pPr>
              <a:lnSpc>
                <a:spcPct val="80000"/>
              </a:lnSpc>
            </a:pPr>
            <a:r>
              <a:rPr lang="en-US" altLang="en-US" dirty="0" smtClean="0"/>
              <a:t>However, it’s time to share our concerns formally in writing and set our expectations on a go-forward basis, and the annual review gives us that opportunity each year because it’s hard stop in terms of providing feedback and level-setting for the future.”</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Coaching Attitude Problems</a:t>
            </a:r>
            <a:endParaRPr lang="en-US" dirty="0"/>
          </a:p>
        </p:txBody>
      </p:sp>
      <p:sp>
        <p:nvSpPr>
          <p:cNvPr id="3" name="Content Placeholder 2"/>
          <p:cNvSpPr>
            <a:spLocks noGrp="1"/>
          </p:cNvSpPr>
          <p:nvPr>
            <p:ph idx="1"/>
          </p:nvPr>
        </p:nvSpPr>
        <p:spPr/>
        <p:txBody>
          <a:bodyPr/>
          <a:lstStyle/>
          <a:p>
            <a:pPr>
              <a:lnSpc>
                <a:spcPct val="90000"/>
              </a:lnSpc>
            </a:pPr>
            <a:r>
              <a:rPr lang="en-US" altLang="en-US" u="sng" dirty="0" smtClean="0"/>
              <a:t>Rule 1</a:t>
            </a:r>
            <a:r>
              <a:rPr lang="en-US" altLang="en-US" dirty="0" smtClean="0"/>
              <a:t>: Tell the person in private how you perceive her actions and how she makes you feel </a:t>
            </a:r>
          </a:p>
          <a:p>
            <a:pPr>
              <a:lnSpc>
                <a:spcPct val="90000"/>
              </a:lnSpc>
            </a:pPr>
            <a:endParaRPr lang="en-US" altLang="en-US" dirty="0" smtClean="0"/>
          </a:p>
          <a:p>
            <a:pPr>
              <a:lnSpc>
                <a:spcPct val="90000"/>
              </a:lnSpc>
            </a:pPr>
            <a:r>
              <a:rPr lang="en-US" altLang="en-US" u="sng" dirty="0" smtClean="0"/>
              <a:t>Rule 2</a:t>
            </a:r>
            <a:r>
              <a:rPr lang="en-US" altLang="en-US" dirty="0" smtClean="0"/>
              <a:t>: Avoid the term “attitude” and replace it with the words “</a:t>
            </a:r>
            <a:r>
              <a:rPr lang="en-US" altLang="en-US" i="1" dirty="0" smtClean="0">
                <a:solidFill>
                  <a:srgbClr val="FF0000"/>
                </a:solidFill>
              </a:rPr>
              <a:t>behavior</a:t>
            </a:r>
            <a:r>
              <a:rPr lang="en-US" altLang="en-US" dirty="0" smtClean="0"/>
              <a:t>” or “</a:t>
            </a:r>
            <a:r>
              <a:rPr lang="en-US" altLang="en-US" i="1" dirty="0" smtClean="0">
                <a:solidFill>
                  <a:srgbClr val="FF0000"/>
                </a:solidFill>
              </a:rPr>
              <a:t>conduct</a:t>
            </a:r>
            <a:r>
              <a:rPr lang="en-US" altLang="en-US" dirty="0" smtClean="0"/>
              <a:t>”</a:t>
            </a:r>
          </a:p>
          <a:p>
            <a:pPr>
              <a:lnSpc>
                <a:spcPct val="90000"/>
              </a:lnSpc>
            </a:pPr>
            <a:endParaRPr lang="en-US" altLang="en-US" dirty="0" smtClean="0"/>
          </a:p>
          <a:p>
            <a:pPr>
              <a:lnSpc>
                <a:spcPct val="90000"/>
              </a:lnSpc>
            </a:pPr>
            <a:r>
              <a:rPr lang="en-US" altLang="en-US" u="sng" dirty="0" smtClean="0"/>
              <a:t>Rule 3</a:t>
            </a:r>
            <a:r>
              <a:rPr lang="en-US" altLang="en-US" dirty="0" smtClean="0"/>
              <a:t>: Be specific and “paint a picture with words”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Attitude Problems (cont.)</a:t>
            </a:r>
            <a:endParaRPr lang="en-US" dirty="0"/>
          </a:p>
        </p:txBody>
      </p:sp>
      <p:sp>
        <p:nvSpPr>
          <p:cNvPr id="3" name="Content Placeholder 2"/>
          <p:cNvSpPr>
            <a:spLocks noGrp="1"/>
          </p:cNvSpPr>
          <p:nvPr>
            <p:ph idx="1"/>
          </p:nvPr>
        </p:nvSpPr>
        <p:spPr/>
        <p:txBody>
          <a:bodyPr>
            <a:normAutofit fontScale="85000" lnSpcReduction="20000"/>
          </a:bodyPr>
          <a:lstStyle/>
          <a:p>
            <a:r>
              <a:rPr lang="en-US" altLang="en-US" dirty="0" smtClean="0"/>
              <a:t>“Lisa, I need your help.  You know they say that perception is reality until proven otherwise.  Truth be told, I feel like you’re either angry with me or with the rest of the group. . . </a:t>
            </a:r>
          </a:p>
          <a:p>
            <a:endParaRPr lang="en-US" altLang="en-US" dirty="0" smtClean="0"/>
          </a:p>
          <a:p>
            <a:r>
              <a:rPr lang="en-US" altLang="en-US" dirty="0" smtClean="0"/>
              <a:t>“I may be off in my assumption, but that’s an honest assessment of the </a:t>
            </a:r>
            <a:r>
              <a:rPr lang="en-US" altLang="en-US" i="1" dirty="0" smtClean="0">
                <a:solidFill>
                  <a:srgbClr val="FF0000"/>
                </a:solidFill>
              </a:rPr>
              <a:t>perception </a:t>
            </a:r>
            <a:r>
              <a:rPr lang="en-US" altLang="en-US" dirty="0" smtClean="0"/>
              <a:t>you’re giving off. . .”  </a:t>
            </a:r>
          </a:p>
          <a:p>
            <a:endParaRPr lang="en-US" altLang="en-US" dirty="0" smtClean="0"/>
          </a:p>
          <a:p>
            <a:pPr algn="ctr">
              <a:buNone/>
            </a:pPr>
            <a:r>
              <a:rPr lang="en-US" altLang="en-US" dirty="0" smtClean="0"/>
              <a:t>[Provide detailed specifics here]</a:t>
            </a:r>
          </a:p>
          <a:p>
            <a:pPr algn="ctr">
              <a:buNone/>
            </a:pPr>
            <a:endParaRPr lang="en-US" altLang="en-US" dirty="0" smtClean="0"/>
          </a:p>
          <a:p>
            <a:pPr>
              <a:buNone/>
            </a:pPr>
            <a:r>
              <a:rPr lang="en-US" altLang="en-US" dirty="0" smtClean="0"/>
              <a:t>E.g., rolling eyeballs, murmurs and comments along the lines of “Unbelievable, you’ve got to be kidding, this is BS,” and the like</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Attitude Problems (cont.)</a:t>
            </a:r>
            <a:endParaRPr lang="en-US" dirty="0"/>
          </a:p>
        </p:txBody>
      </p:sp>
      <p:sp>
        <p:nvSpPr>
          <p:cNvPr id="3" name="Content Placeholder 2"/>
          <p:cNvSpPr>
            <a:spLocks noGrp="1"/>
          </p:cNvSpPr>
          <p:nvPr>
            <p:ph idx="1"/>
          </p:nvPr>
        </p:nvSpPr>
        <p:spPr/>
        <p:txBody>
          <a:bodyPr>
            <a:normAutofit fontScale="92500"/>
          </a:bodyPr>
          <a:lstStyle/>
          <a:p>
            <a:pPr>
              <a:lnSpc>
                <a:spcPct val="90000"/>
              </a:lnSpc>
            </a:pPr>
            <a:r>
              <a:rPr lang="en-US" altLang="en-US" sz="2353" dirty="0" smtClean="0"/>
              <a:t>“I just want you to know that I wouldn’t treat you that way in front of others.  I respect you too much as a colleague.  </a:t>
            </a:r>
          </a:p>
          <a:p>
            <a:pPr>
              <a:lnSpc>
                <a:spcPct val="90000"/>
              </a:lnSpc>
            </a:pPr>
            <a:endParaRPr lang="en-US" altLang="en-US" sz="2353" dirty="0" smtClean="0"/>
          </a:p>
          <a:p>
            <a:pPr>
              <a:lnSpc>
                <a:spcPct val="90000"/>
              </a:lnSpc>
            </a:pPr>
            <a:r>
              <a:rPr lang="en-US" altLang="en-US" sz="2353" dirty="0" smtClean="0"/>
              <a:t>“But let me ask you, </a:t>
            </a:r>
            <a:r>
              <a:rPr lang="en-US" altLang="en-US" sz="2353" u="sng" dirty="0" smtClean="0"/>
              <a:t>how would you </a:t>
            </a:r>
            <a:r>
              <a:rPr lang="en-US" altLang="en-US" sz="2353" i="1" u="sng" dirty="0" smtClean="0"/>
              <a:t>feel </a:t>
            </a:r>
            <a:r>
              <a:rPr lang="en-US" altLang="en-US" sz="2353" u="sng" dirty="0" smtClean="0"/>
              <a:t>if</a:t>
            </a:r>
            <a:r>
              <a:rPr lang="en-US" altLang="en-US" sz="2353" dirty="0" smtClean="0"/>
              <a:t> you were the supervisor and one of your staff members responded that way in front of other members of the team?”</a:t>
            </a:r>
          </a:p>
          <a:p>
            <a:pPr>
              <a:lnSpc>
                <a:spcPct val="90000"/>
              </a:lnSpc>
            </a:pPr>
            <a:endParaRPr lang="en-US" altLang="en-US" sz="2353" dirty="0" smtClean="0"/>
          </a:p>
          <a:p>
            <a:pPr>
              <a:lnSpc>
                <a:spcPct val="90000"/>
              </a:lnSpc>
            </a:pPr>
            <a:r>
              <a:rPr lang="en-US" altLang="en-US" sz="2353" dirty="0" smtClean="0"/>
              <a:t>“Likewise, </a:t>
            </a:r>
            <a:r>
              <a:rPr lang="en-US" altLang="en-US" sz="2353" u="sng" dirty="0" smtClean="0"/>
              <a:t>how would it make you </a:t>
            </a:r>
            <a:r>
              <a:rPr lang="en-US" altLang="en-US" sz="2353" i="1" u="sng" dirty="0" smtClean="0"/>
              <a:t>feel </a:t>
            </a:r>
            <a:r>
              <a:rPr lang="en-US" altLang="en-US" sz="2353" u="sng" dirty="0" smtClean="0"/>
              <a:t>if I</a:t>
            </a:r>
            <a:r>
              <a:rPr lang="en-US" altLang="en-US" sz="2353" dirty="0" smtClean="0"/>
              <a:t> responded to your questions with that kind of tone of voice or body language?”</a:t>
            </a:r>
          </a:p>
          <a:p>
            <a:pPr>
              <a:lnSpc>
                <a:spcPct val="90000"/>
              </a:lnSpc>
            </a:pPr>
            <a:endParaRPr lang="en-US" altLang="en-US" sz="2353" dirty="0" smtClean="0"/>
          </a:p>
          <a:p>
            <a:pPr>
              <a:lnSpc>
                <a:spcPct val="90000"/>
              </a:lnSpc>
            </a:pPr>
            <a:r>
              <a:rPr lang="en-US" altLang="en-US" sz="2353" dirty="0" smtClean="0"/>
              <a:t>“You’re better than this, and we’re better than this as a team. We hired you because we saw talent and passion, and that may be getting lost . . .”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Foul Language</a:t>
            </a:r>
            <a:endParaRPr lang="en-US" dirty="0"/>
          </a:p>
        </p:txBody>
      </p:sp>
      <p:sp>
        <p:nvSpPr>
          <p:cNvPr id="3" name="Content Placeholder 2"/>
          <p:cNvSpPr>
            <a:spLocks noGrp="1"/>
          </p:cNvSpPr>
          <p:nvPr>
            <p:ph idx="1"/>
          </p:nvPr>
        </p:nvSpPr>
        <p:spPr/>
        <p:txBody>
          <a:bodyPr>
            <a:normAutofit/>
          </a:bodyPr>
          <a:lstStyle/>
          <a:p>
            <a:pPr>
              <a:lnSpc>
                <a:spcPct val="80000"/>
              </a:lnSpc>
              <a:buFontTx/>
              <a:buNone/>
            </a:pPr>
            <a:r>
              <a:rPr lang="en-US" sz="2162" dirty="0" smtClean="0"/>
              <a:t>“Jim, you’re not hearing me.  </a:t>
            </a:r>
            <a:r>
              <a:rPr lang="en-US" sz="2162" dirty="0" smtClean="0">
                <a:solidFill>
                  <a:srgbClr val="FF0000"/>
                </a:solidFill>
              </a:rPr>
              <a:t>You’re playing offensive when you should be on the defense.</a:t>
            </a:r>
            <a:r>
              <a:rPr lang="en-US" sz="2162" dirty="0" smtClean="0"/>
              <a:t>  This isn’t about you any longer – it’s about your coworkers and our company.  </a:t>
            </a:r>
          </a:p>
          <a:p>
            <a:pPr>
              <a:lnSpc>
                <a:spcPct val="80000"/>
              </a:lnSpc>
              <a:buFontTx/>
              <a:buNone/>
            </a:pPr>
            <a:endParaRPr lang="en-US" sz="2162" dirty="0" smtClean="0"/>
          </a:p>
          <a:p>
            <a:pPr>
              <a:lnSpc>
                <a:spcPct val="80000"/>
              </a:lnSpc>
              <a:buFontTx/>
              <a:buNone/>
            </a:pPr>
            <a:r>
              <a:rPr lang="en-US" sz="2162" dirty="0" smtClean="0"/>
              <a:t>“When someone puts us on notice that they’re no longer comfortable with the curses and loose banter and jokes that arguably become “pervasive” in the workplace, then </a:t>
            </a:r>
            <a:r>
              <a:rPr lang="en-US" sz="2162" dirty="0" smtClean="0">
                <a:solidFill>
                  <a:srgbClr val="FF0000"/>
                </a:solidFill>
              </a:rPr>
              <a:t>in the eyes of the law, the whole company is deemed to be placed on notice</a:t>
            </a:r>
            <a:r>
              <a:rPr lang="en-US" sz="2162" dirty="0" smtClean="0"/>
              <a:t>. At that point, we no longer have the discretion to laugh it off and ignore it. In fact, if we do, we could have a hostile work environment claim levied at us, and as you know, hostile work environment claims are a subset of sexual harassment, which in turn, falls under our company’s anti-discrimination policy.”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Foul Language (cont.)</a:t>
            </a:r>
            <a:endParaRPr lang="en-US" dirty="0"/>
          </a:p>
        </p:txBody>
      </p:sp>
      <p:sp>
        <p:nvSpPr>
          <p:cNvPr id="3" name="Content Placeholder 2"/>
          <p:cNvSpPr>
            <a:spLocks noGrp="1"/>
          </p:cNvSpPr>
          <p:nvPr>
            <p:ph idx="1"/>
          </p:nvPr>
        </p:nvSpPr>
        <p:spPr/>
        <p:txBody>
          <a:bodyPr>
            <a:normAutofit/>
          </a:bodyPr>
          <a:lstStyle/>
          <a:p>
            <a:pPr>
              <a:lnSpc>
                <a:spcPct val="90000"/>
              </a:lnSpc>
            </a:pPr>
            <a:r>
              <a:rPr lang="en-US" dirty="0" smtClean="0"/>
              <a:t>“In short, we’re putting you on notice that the language and behavior have to stop immediately.  </a:t>
            </a:r>
          </a:p>
          <a:p>
            <a:pPr>
              <a:lnSpc>
                <a:spcPct val="90000"/>
              </a:lnSpc>
              <a:buFontTx/>
              <a:buNone/>
            </a:pPr>
            <a:endParaRPr lang="en-US" dirty="0" smtClean="0"/>
          </a:p>
          <a:p>
            <a:pPr>
              <a:lnSpc>
                <a:spcPct val="90000"/>
              </a:lnSpc>
            </a:pPr>
            <a:r>
              <a:rPr lang="en-US" dirty="0" smtClean="0"/>
              <a:t>“If you really feel you can’t accommodate our request, </a:t>
            </a:r>
            <a:r>
              <a:rPr lang="en-US" i="1" dirty="0" smtClean="0">
                <a:solidFill>
                  <a:srgbClr val="FF3300"/>
                </a:solidFill>
              </a:rPr>
              <a:t>then you may have to make an employment decision</a:t>
            </a:r>
            <a:r>
              <a:rPr lang="en-US" dirty="0" smtClean="0"/>
              <a:t>:  In other words, if you can’t or won’t agree to this at this point, you’ll either have to resign or realize you’ll be terminated for cause should this occur again.”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Foul Language (cont.)</a:t>
            </a:r>
            <a:endParaRPr lang="en-US" dirty="0"/>
          </a:p>
        </p:txBody>
      </p:sp>
      <p:sp>
        <p:nvSpPr>
          <p:cNvPr id="3" name="Content Placeholder 2"/>
          <p:cNvSpPr>
            <a:spLocks noGrp="1"/>
          </p:cNvSpPr>
          <p:nvPr>
            <p:ph idx="1"/>
          </p:nvPr>
        </p:nvSpPr>
        <p:spPr/>
        <p:txBody>
          <a:bodyPr>
            <a:normAutofit/>
          </a:bodyPr>
          <a:lstStyle/>
          <a:p>
            <a:pPr>
              <a:lnSpc>
                <a:spcPct val="80000"/>
              </a:lnSpc>
            </a:pPr>
            <a:endParaRPr lang="en-US" sz="2162" dirty="0" smtClean="0"/>
          </a:p>
          <a:p>
            <a:pPr>
              <a:lnSpc>
                <a:spcPct val="80000"/>
              </a:lnSpc>
            </a:pPr>
            <a:r>
              <a:rPr lang="en-US" sz="2162" dirty="0" smtClean="0"/>
              <a:t>“Oh, and Jim, there’s one more thing: I’m not saying this to scare you – It’s just that I want you to be fully educated on the matter.   If the company were to be sued, you would also be named as an individual defendant in the lawsuit.  In fact, in extreme cases where the company warns the employee and the employee refuses to change his ways, then he may be considered to be </a:t>
            </a:r>
            <a:r>
              <a:rPr lang="en-US" sz="2162" i="1" dirty="0" smtClean="0">
                <a:solidFill>
                  <a:srgbClr val="FF3300"/>
                </a:solidFill>
              </a:rPr>
              <a:t>acting outside the course and scope of his employment</a:t>
            </a:r>
            <a:r>
              <a:rPr lang="en-US" sz="2162" dirty="0" smtClean="0"/>
              <a:t>.  </a:t>
            </a:r>
          </a:p>
          <a:p>
            <a:pPr>
              <a:lnSpc>
                <a:spcPct val="80000"/>
              </a:lnSpc>
            </a:pPr>
            <a:endParaRPr lang="en-US" sz="2162" dirty="0" smtClean="0"/>
          </a:p>
          <a:p>
            <a:pPr>
              <a:lnSpc>
                <a:spcPct val="80000"/>
              </a:lnSpc>
            </a:pPr>
            <a:r>
              <a:rPr lang="en-US" sz="2162" dirty="0" smtClean="0"/>
              <a:t>“And under those circumstances, the company’s legal team wouldn’t necessarily protect you.  In short, you could be on your own to find your own lawyer and pay the damages that arise from the claim.”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Foul Language (cont.)</a:t>
            </a:r>
            <a:endParaRPr lang="en-US" dirty="0"/>
          </a:p>
        </p:txBody>
      </p:sp>
      <p:sp>
        <p:nvSpPr>
          <p:cNvPr id="3" name="Content Placeholder 2"/>
          <p:cNvSpPr>
            <a:spLocks noGrp="1"/>
          </p:cNvSpPr>
          <p:nvPr>
            <p:ph idx="1"/>
          </p:nvPr>
        </p:nvSpPr>
        <p:spPr/>
        <p:txBody>
          <a:bodyPr/>
          <a:lstStyle/>
          <a:p>
            <a:r>
              <a:rPr lang="en-US" dirty="0" smtClean="0"/>
              <a:t>“In fact, in some states you could be sued for up to $50,000 of your own money for engaging in what’s known as ‘</a:t>
            </a:r>
            <a:r>
              <a:rPr lang="en-US" dirty="0" smtClean="0">
                <a:solidFill>
                  <a:srgbClr val="FF0000"/>
                </a:solidFill>
              </a:rPr>
              <a:t>managerial bad acts</a:t>
            </a:r>
            <a:r>
              <a:rPr lang="en-US" dirty="0" smtClean="0"/>
              <a:t>.’</a:t>
            </a:r>
          </a:p>
          <a:p>
            <a:endParaRPr lang="en-US" dirty="0" smtClean="0"/>
          </a:p>
          <a:p>
            <a:r>
              <a:rPr lang="en-US" dirty="0" smtClean="0"/>
              <a:t>“Not so here:  In California, there’s no cap.” </a:t>
            </a:r>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Paul is the Author </a:t>
            </a:r>
            <a:r>
              <a:rPr lang="en-US" dirty="0" smtClean="0"/>
              <a:t>of . . .</a:t>
            </a:r>
            <a:endParaRPr lang="en-US" dirty="0"/>
          </a:p>
        </p:txBody>
      </p:sp>
      <p:sp>
        <p:nvSpPr>
          <p:cNvPr id="3" name="Content Placeholder 2"/>
          <p:cNvSpPr>
            <a:spLocks noGrp="1"/>
          </p:cNvSpPr>
          <p:nvPr>
            <p:ph idx="1"/>
          </p:nvPr>
        </p:nvSpPr>
        <p:spPr/>
        <p:txBody>
          <a:bodyPr>
            <a:normAutofit fontScale="62500" lnSpcReduction="20000"/>
          </a:bodyPr>
          <a:lstStyle/>
          <a:p>
            <a:pPr lvl="1"/>
            <a:r>
              <a:rPr lang="en-US" b="1" i="1" dirty="0" smtClean="0">
                <a:solidFill>
                  <a:srgbClr val="FF0000"/>
                </a:solidFill>
              </a:rPr>
              <a:t>101 Sample Write-Ups for Documenting Employee Performance Problems: A Guide to Progressive Discipline and Termination</a:t>
            </a:r>
          </a:p>
          <a:p>
            <a:pPr lvl="1"/>
            <a:endParaRPr lang="en-US" b="1" i="1" dirty="0" smtClean="0">
              <a:solidFill>
                <a:srgbClr val="FF0000"/>
              </a:solidFill>
            </a:endParaRPr>
          </a:p>
          <a:p>
            <a:pPr lvl="1"/>
            <a:endParaRPr lang="en-US" b="1" i="1" dirty="0" smtClean="0">
              <a:solidFill>
                <a:srgbClr val="FF0000"/>
              </a:solidFill>
            </a:endParaRPr>
          </a:p>
          <a:p>
            <a:pPr lvl="1"/>
            <a:r>
              <a:rPr lang="en-US" b="1" i="1" dirty="0" smtClean="0">
                <a:solidFill>
                  <a:srgbClr val="FF0000"/>
                </a:solidFill>
              </a:rPr>
              <a:t>101 Tough Conversations to Have with Employees: A Manager’s Guide to Performance, Conduct, and Discipline Challenges</a:t>
            </a:r>
          </a:p>
          <a:p>
            <a:pPr lvl="1"/>
            <a:endParaRPr lang="en-US" dirty="0" smtClean="0"/>
          </a:p>
          <a:p>
            <a:pPr lvl="1"/>
            <a:endParaRPr lang="en-US" dirty="0" smtClean="0"/>
          </a:p>
          <a:p>
            <a:pPr lvl="1"/>
            <a:r>
              <a:rPr lang="en-US" i="1" dirty="0" smtClean="0"/>
              <a:t>96 Great Interview Questions to Ask Before You Hire </a:t>
            </a:r>
          </a:p>
          <a:p>
            <a:pPr lvl="1"/>
            <a:endParaRPr lang="en-US" dirty="0" smtClean="0"/>
          </a:p>
          <a:p>
            <a:pPr lvl="1"/>
            <a:endParaRPr lang="en-US" dirty="0" smtClean="0"/>
          </a:p>
          <a:p>
            <a:pPr lvl="1"/>
            <a:r>
              <a:rPr lang="en-US" i="1" dirty="0" smtClean="0"/>
              <a:t>2600 Phrases for Effective Performance Reviews</a:t>
            </a:r>
          </a:p>
          <a:p>
            <a:pPr lvl="1"/>
            <a:endParaRPr lang="en-US" dirty="0" smtClean="0"/>
          </a:p>
          <a:p>
            <a:pPr lvl="1"/>
            <a:endParaRPr lang="en-US" dirty="0" smtClean="0"/>
          </a:p>
          <a:p>
            <a:pPr lvl="1"/>
            <a:r>
              <a:rPr lang="en-US" b="1" i="1" dirty="0" smtClean="0">
                <a:solidFill>
                  <a:srgbClr val="FF0000"/>
                </a:solidFill>
              </a:rPr>
              <a:t>75 Ways for Managers to Hire, Develop, and Keep Great Employees</a:t>
            </a:r>
            <a:r>
              <a:rPr lang="en-US" i="1" dirty="0" smtClean="0"/>
              <a:t> </a:t>
            </a:r>
            <a:r>
              <a:rPr lang="en-US" dirty="0" smtClean="0"/>
              <a:t>(new in the spring of 2016) </a:t>
            </a:r>
          </a:p>
          <a:p>
            <a:pPr>
              <a:buNone/>
            </a:pPr>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Foul Language (cont.)</a:t>
            </a:r>
            <a:endParaRPr lang="en-US" dirty="0"/>
          </a:p>
        </p:txBody>
      </p:sp>
      <p:sp>
        <p:nvSpPr>
          <p:cNvPr id="3" name="Content Placeholder 2"/>
          <p:cNvSpPr>
            <a:spLocks noGrp="1"/>
          </p:cNvSpPr>
          <p:nvPr>
            <p:ph idx="1"/>
          </p:nvPr>
        </p:nvSpPr>
        <p:spPr/>
        <p:txBody>
          <a:bodyPr/>
          <a:lstStyle/>
          <a:p>
            <a:r>
              <a:rPr lang="en-US" dirty="0" smtClean="0"/>
              <a:t>“We don’t pay you enough money to risk your home and your bank account for work-related lawsuits, so any time you find yourself slipping back into your old ways, be sure and stop by my office so that I could remind you about the risks you’re assuming when it comes to foul language and potential harassment in the workplace. . . .” </a:t>
            </a:r>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Mastering Progressive Discipline and Structuring Terminations</a:t>
            </a:r>
            <a:endParaRPr lang="en-US" dirty="0"/>
          </a:p>
        </p:txBody>
      </p:sp>
      <p:sp>
        <p:nvSpPr>
          <p:cNvPr id="3" name="Content Placeholder 2"/>
          <p:cNvSpPr>
            <a:spLocks noGrp="1"/>
          </p:cNvSpPr>
          <p:nvPr>
            <p:ph idx="1"/>
          </p:nvPr>
        </p:nvSpPr>
        <p:spPr/>
        <p:txBody>
          <a:bodyPr>
            <a:normAutofit lnSpcReduction="10000"/>
          </a:bodyPr>
          <a:lstStyle/>
          <a:p>
            <a:pPr>
              <a:lnSpc>
                <a:spcPct val="90000"/>
              </a:lnSpc>
              <a:buNone/>
            </a:pPr>
            <a:endParaRPr lang="en-US" b="1" dirty="0" smtClean="0">
              <a:ea typeface="ＭＳ Ｐゴシック" pitchFamily="4" charset="-128"/>
              <a:cs typeface="ＭＳ Ｐゴシック" pitchFamily="4" charset="-128"/>
            </a:endParaRPr>
          </a:p>
          <a:p>
            <a:pPr>
              <a:lnSpc>
                <a:spcPct val="90000"/>
              </a:lnSpc>
              <a:buNone/>
            </a:pPr>
            <a:r>
              <a:rPr lang="en-US" b="1" dirty="0" smtClean="0">
                <a:ea typeface="ＭＳ Ｐゴシック" pitchFamily="4" charset="-128"/>
                <a:cs typeface="ＭＳ Ｐゴシック" pitchFamily="4" charset="-128"/>
              </a:rPr>
              <a:t>The Fundamental Elements of Workplace Due Process</a:t>
            </a:r>
          </a:p>
          <a:p>
            <a:pPr>
              <a:lnSpc>
                <a:spcPct val="90000"/>
              </a:lnSpc>
              <a:buNone/>
            </a:pPr>
            <a:endParaRPr lang="en-US" u="sng" dirty="0" smtClean="0">
              <a:ea typeface="ＭＳ Ｐゴシック" pitchFamily="4" charset="-128"/>
              <a:cs typeface="ＭＳ Ｐゴシック" pitchFamily="4" charset="-128"/>
            </a:endParaRPr>
          </a:p>
          <a:p>
            <a:pPr>
              <a:lnSpc>
                <a:spcPct val="90000"/>
              </a:lnSpc>
              <a:buNone/>
            </a:pPr>
            <a:r>
              <a:rPr lang="en-US" u="sng" dirty="0" smtClean="0">
                <a:ea typeface="ＭＳ Ｐゴシック" pitchFamily="4" charset="-128"/>
                <a:cs typeface="ＭＳ Ｐゴシック" pitchFamily="4" charset="-128"/>
              </a:rPr>
              <a:t>Rule 1</a:t>
            </a:r>
            <a:r>
              <a:rPr lang="en-US" dirty="0" smtClean="0">
                <a:ea typeface="ＭＳ Ｐゴシック" pitchFamily="4" charset="-128"/>
                <a:cs typeface="ＭＳ Ｐゴシック" pitchFamily="4" charset="-128"/>
              </a:rPr>
              <a:t>: The employee needs to know what the problem is</a:t>
            </a:r>
          </a:p>
          <a:p>
            <a:pPr>
              <a:lnSpc>
                <a:spcPct val="90000"/>
              </a:lnSpc>
            </a:pPr>
            <a:endParaRPr lang="en-US" dirty="0" smtClean="0">
              <a:ea typeface="ＭＳ Ｐゴシック" pitchFamily="4" charset="-128"/>
              <a:cs typeface="ＭＳ Ｐゴシック" pitchFamily="4" charset="-128"/>
            </a:endParaRPr>
          </a:p>
          <a:p>
            <a:pPr>
              <a:lnSpc>
                <a:spcPct val="90000"/>
              </a:lnSpc>
              <a:buNone/>
            </a:pPr>
            <a:r>
              <a:rPr lang="en-US" u="sng" dirty="0" smtClean="0">
                <a:ea typeface="ＭＳ Ｐゴシック" pitchFamily="4" charset="-128"/>
                <a:cs typeface="ＭＳ Ｐゴシック" pitchFamily="4" charset="-128"/>
              </a:rPr>
              <a:t>Rule 2</a:t>
            </a:r>
            <a:r>
              <a:rPr lang="en-US" dirty="0" smtClean="0">
                <a:ea typeface="ＭＳ Ｐゴシック" pitchFamily="4" charset="-128"/>
                <a:cs typeface="ＭＳ Ｐゴシック" pitchFamily="4" charset="-128"/>
              </a:rPr>
              <a:t>: The employee needs to know what she needs to do in order to fix the problem (a measurable standard must be known in advance)</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Fundamental Elements (cont.)</a:t>
            </a:r>
            <a:endParaRPr lang="en-US" dirty="0"/>
          </a:p>
        </p:txBody>
      </p:sp>
      <p:sp>
        <p:nvSpPr>
          <p:cNvPr id="3" name="Content Placeholder 2"/>
          <p:cNvSpPr>
            <a:spLocks noGrp="1"/>
          </p:cNvSpPr>
          <p:nvPr>
            <p:ph idx="1"/>
          </p:nvPr>
        </p:nvSpPr>
        <p:spPr/>
        <p:txBody>
          <a:bodyPr/>
          <a:lstStyle/>
          <a:p>
            <a:pPr>
              <a:lnSpc>
                <a:spcPct val="80000"/>
              </a:lnSpc>
            </a:pPr>
            <a:endParaRPr lang="en-US" u="sng" dirty="0" smtClean="0">
              <a:ea typeface="ＭＳ Ｐゴシック" pitchFamily="4" charset="-128"/>
              <a:cs typeface="ＭＳ Ｐゴシック" pitchFamily="4" charset="-128"/>
            </a:endParaRPr>
          </a:p>
          <a:p>
            <a:pPr>
              <a:lnSpc>
                <a:spcPct val="80000"/>
              </a:lnSpc>
            </a:pPr>
            <a:r>
              <a:rPr lang="en-US" u="sng" dirty="0" smtClean="0">
                <a:ea typeface="ＭＳ Ｐゴシック" pitchFamily="4" charset="-128"/>
                <a:cs typeface="ＭＳ Ｐゴシック" pitchFamily="4" charset="-128"/>
              </a:rPr>
              <a:t>Rule 3</a:t>
            </a:r>
            <a:r>
              <a:rPr lang="en-US" dirty="0" smtClean="0">
                <a:ea typeface="ＭＳ Ｐゴシック" pitchFamily="4" charset="-128"/>
                <a:cs typeface="ＭＳ Ｐゴシック" pitchFamily="4" charset="-128"/>
              </a:rPr>
              <a:t>: The employee needs to have a reasonable time period in which to fix the problem</a:t>
            </a:r>
          </a:p>
          <a:p>
            <a:pPr>
              <a:lnSpc>
                <a:spcPct val="80000"/>
              </a:lnSpc>
            </a:pPr>
            <a:endParaRPr lang="en-US" dirty="0" smtClean="0">
              <a:ea typeface="ＭＳ Ｐゴシック" pitchFamily="4" charset="-128"/>
              <a:cs typeface="ＭＳ Ｐゴシック" pitchFamily="4" charset="-128"/>
            </a:endParaRPr>
          </a:p>
          <a:p>
            <a:pPr>
              <a:lnSpc>
                <a:spcPct val="80000"/>
              </a:lnSpc>
            </a:pPr>
            <a:endParaRPr lang="en-US" dirty="0" smtClean="0">
              <a:ea typeface="ＭＳ Ｐゴシック" pitchFamily="4" charset="-128"/>
              <a:cs typeface="ＭＳ Ｐゴシック" pitchFamily="4" charset="-128"/>
            </a:endParaRPr>
          </a:p>
          <a:p>
            <a:pPr>
              <a:lnSpc>
                <a:spcPct val="80000"/>
              </a:lnSpc>
            </a:pPr>
            <a:r>
              <a:rPr lang="en-US" u="sng" dirty="0" smtClean="0">
                <a:ea typeface="ＭＳ Ｐゴシック" pitchFamily="4" charset="-128"/>
                <a:cs typeface="ＭＳ Ｐゴシック" pitchFamily="4" charset="-128"/>
              </a:rPr>
              <a:t>Rule 4</a:t>
            </a:r>
            <a:r>
              <a:rPr lang="en-US" dirty="0" smtClean="0">
                <a:ea typeface="ＭＳ Ｐゴシック" pitchFamily="4" charset="-128"/>
                <a:cs typeface="ＭＳ Ｐゴシック" pitchFamily="4" charset="-128"/>
              </a:rPr>
              <a:t>: The employee needs to understand the consequences of inaction</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Progressive Discipline?</a:t>
            </a:r>
            <a:endParaRPr lang="en-US" dirty="0"/>
          </a:p>
        </p:txBody>
      </p:sp>
      <p:sp>
        <p:nvSpPr>
          <p:cNvPr id="3" name="Content Placeholder 2"/>
          <p:cNvSpPr>
            <a:spLocks noGrp="1"/>
          </p:cNvSpPr>
          <p:nvPr>
            <p:ph idx="1"/>
          </p:nvPr>
        </p:nvSpPr>
        <p:spPr/>
        <p:txBody>
          <a:bodyPr/>
          <a:lstStyle/>
          <a:p>
            <a:pPr>
              <a:lnSpc>
                <a:spcPct val="80000"/>
              </a:lnSpc>
            </a:pPr>
            <a:endParaRPr lang="en-US" dirty="0" smtClean="0">
              <a:ea typeface="ＭＳ Ｐゴシック" pitchFamily="4" charset="-128"/>
              <a:cs typeface="ＭＳ Ｐゴシック" pitchFamily="4" charset="-128"/>
            </a:endParaRPr>
          </a:p>
          <a:p>
            <a:pPr>
              <a:lnSpc>
                <a:spcPct val="80000"/>
              </a:lnSpc>
            </a:pPr>
            <a:r>
              <a:rPr lang="en-US" dirty="0" smtClean="0">
                <a:ea typeface="ＭＳ Ｐゴシック" pitchFamily="4" charset="-128"/>
                <a:cs typeface="ＭＳ Ｐゴシック" pitchFamily="4" charset="-128"/>
              </a:rPr>
              <a:t>A series of one or more formal (documented) notices that an employee’s performance and/or conduct doesn’t meet standards</a:t>
            </a:r>
          </a:p>
          <a:p>
            <a:pPr>
              <a:lnSpc>
                <a:spcPct val="80000"/>
              </a:lnSpc>
            </a:pPr>
            <a:endParaRPr lang="en-US" dirty="0" smtClean="0">
              <a:ea typeface="ＭＳ Ｐゴシック" pitchFamily="4" charset="-128"/>
              <a:cs typeface="ＭＳ Ｐゴシック" pitchFamily="4" charset="-128"/>
            </a:endParaRPr>
          </a:p>
          <a:p>
            <a:pPr>
              <a:lnSpc>
                <a:spcPct val="80000"/>
              </a:lnSpc>
            </a:pPr>
            <a:r>
              <a:rPr lang="en-US" dirty="0" smtClean="0">
                <a:ea typeface="ＭＳ Ｐゴシック" pitchFamily="4" charset="-128"/>
                <a:cs typeface="ＭＳ Ｐゴシック" pitchFamily="4" charset="-128"/>
              </a:rPr>
              <a:t>A progressive system of notification where each step contains some added element to impress upon the employee the growing sense of urgency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vs. Conduct </a:t>
            </a:r>
            <a:endParaRPr lang="en-US" dirty="0"/>
          </a:p>
        </p:txBody>
      </p:sp>
      <p:sp>
        <p:nvSpPr>
          <p:cNvPr id="3" name="Content Placeholder 2"/>
          <p:cNvSpPr>
            <a:spLocks noGrp="1"/>
          </p:cNvSpPr>
          <p:nvPr>
            <p:ph idx="1"/>
          </p:nvPr>
        </p:nvSpPr>
        <p:spPr/>
        <p:txBody>
          <a:bodyPr/>
          <a:lstStyle/>
          <a:p>
            <a:pPr>
              <a:lnSpc>
                <a:spcPct val="80000"/>
              </a:lnSpc>
            </a:pPr>
            <a:r>
              <a:rPr lang="en-US" dirty="0" smtClean="0">
                <a:ea typeface="ＭＳ Ｐゴシック" pitchFamily="4" charset="-128"/>
                <a:cs typeface="ＭＳ Ｐゴシック" pitchFamily="4" charset="-128"/>
              </a:rPr>
              <a:t>Follow the verbal &gt; written &gt; final written warning paradigm unless starting with anything less than a final written warning could make you, as an employer, appear irresponsible. </a:t>
            </a:r>
          </a:p>
          <a:p>
            <a:pPr>
              <a:lnSpc>
                <a:spcPct val="80000"/>
              </a:lnSpc>
            </a:pPr>
            <a:endParaRPr lang="en-US" dirty="0" smtClean="0">
              <a:ea typeface="ＭＳ Ｐゴシック" pitchFamily="4" charset="-128"/>
              <a:cs typeface="ＭＳ Ｐゴシック" pitchFamily="4" charset="-128"/>
            </a:endParaRPr>
          </a:p>
          <a:p>
            <a:pPr>
              <a:lnSpc>
                <a:spcPct val="80000"/>
              </a:lnSpc>
            </a:pPr>
            <a:r>
              <a:rPr lang="en-US" dirty="0" smtClean="0">
                <a:ea typeface="ＭＳ Ｐゴシック" pitchFamily="4" charset="-128"/>
                <a:cs typeface="ＭＳ Ｐゴシック" pitchFamily="4" charset="-128"/>
              </a:rPr>
              <a:t>Accord more due to process to longer-term workers (via </a:t>
            </a:r>
            <a:r>
              <a:rPr lang="en-US" dirty="0" smtClean="0">
                <a:solidFill>
                  <a:srgbClr val="FF0000"/>
                </a:solidFill>
                <a:ea typeface="ＭＳ Ｐゴシック" pitchFamily="4" charset="-128"/>
                <a:cs typeface="ＭＳ Ｐゴシック" pitchFamily="4" charset="-128"/>
              </a:rPr>
              <a:t>letters of clarification </a:t>
            </a:r>
            <a:r>
              <a:rPr lang="en-US" dirty="0" smtClean="0">
                <a:ea typeface="ＭＳ Ｐゴシック" pitchFamily="4" charset="-128"/>
                <a:cs typeface="ＭＳ Ｐゴシック" pitchFamily="4" charset="-128"/>
              </a:rPr>
              <a:t>or </a:t>
            </a:r>
            <a:r>
              <a:rPr lang="en-US" dirty="0" smtClean="0">
                <a:solidFill>
                  <a:srgbClr val="FF0000"/>
                </a:solidFill>
                <a:ea typeface="ＭＳ Ｐゴシック" pitchFamily="4" charset="-128"/>
                <a:cs typeface="ＭＳ Ｐゴシック" pitchFamily="4" charset="-128"/>
              </a:rPr>
              <a:t>paid decision-making leaves </a:t>
            </a:r>
            <a:r>
              <a:rPr lang="en-US" dirty="0" smtClean="0">
                <a:ea typeface="ＭＳ Ｐゴシック" pitchFamily="4" charset="-128"/>
                <a:cs typeface="ＭＳ Ｐゴシック" pitchFamily="4" charset="-128"/>
              </a:rPr>
              <a:t>rather than unpaid suspensions).</a:t>
            </a:r>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Corrective Action Documentation Structure	</a:t>
            </a:r>
            <a:endParaRPr lang="en-US" dirty="0"/>
          </a:p>
        </p:txBody>
      </p:sp>
      <p:sp>
        <p:nvSpPr>
          <p:cNvPr id="3" name="Content Placeholder 2"/>
          <p:cNvSpPr>
            <a:spLocks noGrp="1"/>
          </p:cNvSpPr>
          <p:nvPr>
            <p:ph idx="1"/>
          </p:nvPr>
        </p:nvSpPr>
        <p:spPr/>
        <p:txBody>
          <a:bodyPr>
            <a:normAutofit lnSpcReduction="10000"/>
          </a:bodyPr>
          <a:lstStyle/>
          <a:p>
            <a:pPr>
              <a:buNone/>
            </a:pPr>
            <a:endParaRPr lang="en-US" b="1" u="sng" dirty="0" smtClean="0"/>
          </a:p>
          <a:p>
            <a:pPr>
              <a:buNone/>
            </a:pPr>
            <a:r>
              <a:rPr lang="en-US" b="1" u="sng" dirty="0" smtClean="0"/>
              <a:t>Part I</a:t>
            </a:r>
            <a:r>
              <a:rPr lang="en-US" dirty="0" smtClean="0"/>
              <a:t>:  The Narrative (include sample work product and outline negative organizational impact as well as the employee’s response) </a:t>
            </a:r>
          </a:p>
          <a:p>
            <a:endParaRPr lang="en-US" dirty="0" smtClean="0"/>
          </a:p>
          <a:p>
            <a:pPr>
              <a:buNone/>
            </a:pPr>
            <a:r>
              <a:rPr lang="en-US" b="1" u="sng" dirty="0"/>
              <a:t>Part II</a:t>
            </a:r>
            <a:r>
              <a:rPr lang="en-US" dirty="0" smtClean="0"/>
              <a:t>:  The PIP (Performance Improvement Plan): Expectations, Resources and Tools, and an Invitation to Rebut the Warning’s Findings </a:t>
            </a:r>
          </a:p>
          <a:p>
            <a:endParaRPr lang="en-US" dirty="0" smtClean="0"/>
          </a:p>
          <a:p>
            <a:pPr>
              <a:buNone/>
            </a:pPr>
            <a:r>
              <a:rPr lang="en-US" b="1" u="sng" dirty="0"/>
              <a:t>Part III</a:t>
            </a:r>
            <a:r>
              <a:rPr lang="en-US" dirty="0" smtClean="0"/>
              <a:t>:  Outcomes &amp; Consequences </a:t>
            </a:r>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 Narrative Writing Rules</a:t>
            </a:r>
            <a:endParaRPr lang="en-US" dirty="0"/>
          </a:p>
        </p:txBody>
      </p:sp>
      <p:sp>
        <p:nvSpPr>
          <p:cNvPr id="3" name="Content Placeholder 2"/>
          <p:cNvSpPr>
            <a:spLocks noGrp="1"/>
          </p:cNvSpPr>
          <p:nvPr>
            <p:ph idx="1"/>
          </p:nvPr>
        </p:nvSpPr>
        <p:spPr/>
        <p:txBody>
          <a:bodyPr>
            <a:normAutofit/>
          </a:bodyPr>
          <a:lstStyle/>
          <a:p>
            <a:pPr>
              <a:buNone/>
            </a:pPr>
            <a:r>
              <a:rPr lang="en-US" dirty="0" smtClean="0">
                <a:ea typeface="ＭＳ Ｐゴシック" pitchFamily="4" charset="-128"/>
                <a:cs typeface="ＭＳ Ｐゴシック" pitchFamily="4" charset="-128"/>
              </a:rPr>
              <a:t>“I found inconsistencies throughout your calculations and had to correct them myself before they could be processed.  As a result, . . . </a:t>
            </a:r>
          </a:p>
          <a:p>
            <a:endParaRPr lang="en-US" dirty="0" smtClean="0">
              <a:ea typeface="ＭＳ Ｐゴシック" pitchFamily="4" charset="-128"/>
              <a:cs typeface="ＭＳ Ｐゴシック" pitchFamily="4" charset="-128"/>
            </a:endParaRPr>
          </a:p>
          <a:p>
            <a:pPr>
              <a:lnSpc>
                <a:spcPct val="80000"/>
              </a:lnSpc>
            </a:pPr>
            <a:r>
              <a:rPr lang="en-US" dirty="0" smtClean="0">
                <a:ea typeface="ＭＳ Ｐゴシック" pitchFamily="4" charset="-128"/>
                <a:cs typeface="ＭＳ Ｐゴシック" pitchFamily="4" charset="-128"/>
              </a:rPr>
              <a:t>I had to work until 10:00 PM last night</a:t>
            </a:r>
          </a:p>
          <a:p>
            <a:pPr>
              <a:lnSpc>
                <a:spcPct val="80000"/>
              </a:lnSpc>
            </a:pPr>
            <a:endParaRPr lang="en-US" dirty="0" smtClean="0">
              <a:ea typeface="ＭＳ Ｐゴシック" pitchFamily="4" charset="-128"/>
              <a:cs typeface="ＭＳ Ｐゴシック" pitchFamily="4" charset="-128"/>
            </a:endParaRPr>
          </a:p>
          <a:p>
            <a:pPr>
              <a:lnSpc>
                <a:spcPct val="80000"/>
              </a:lnSpc>
            </a:pPr>
            <a:r>
              <a:rPr lang="en-US" dirty="0" smtClean="0">
                <a:ea typeface="ＭＳ Ｐゴシック" pitchFamily="4" charset="-128"/>
                <a:cs typeface="ＭＳ Ｐゴシック" pitchFamily="4" charset="-128"/>
              </a:rPr>
              <a:t>We’ll have to hire a temp to meet the deadline</a:t>
            </a:r>
          </a:p>
          <a:p>
            <a:pPr>
              <a:lnSpc>
                <a:spcPct val="80000"/>
              </a:lnSpc>
            </a:pPr>
            <a:endParaRPr lang="en-US" dirty="0" smtClean="0">
              <a:ea typeface="ＭＳ Ｐゴシック" pitchFamily="4" charset="-128"/>
              <a:cs typeface="ＭＳ Ｐゴシック" pitchFamily="4" charset="-128"/>
            </a:endParaRPr>
          </a:p>
          <a:p>
            <a:pPr>
              <a:lnSpc>
                <a:spcPct val="80000"/>
              </a:lnSpc>
            </a:pPr>
            <a:r>
              <a:rPr lang="en-US" dirty="0" smtClean="0">
                <a:ea typeface="ＭＳ Ｐゴシック" pitchFamily="4" charset="-128"/>
                <a:cs typeface="ＭＳ Ｐゴシック" pitchFamily="4" charset="-128"/>
              </a:rPr>
              <a:t>We’ll need to push back the go-live date.”</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Narrative Writing Rules (cont.)</a:t>
            </a:r>
            <a:endParaRPr lang="en-US" dirty="0"/>
          </a:p>
        </p:txBody>
      </p:sp>
      <p:sp>
        <p:nvSpPr>
          <p:cNvPr id="3" name="Content Placeholder 2"/>
          <p:cNvSpPr>
            <a:spLocks noGrp="1"/>
          </p:cNvSpPr>
          <p:nvPr>
            <p:ph idx="1"/>
          </p:nvPr>
        </p:nvSpPr>
        <p:spPr/>
        <p:txBody>
          <a:bodyPr/>
          <a:lstStyle/>
          <a:p>
            <a:r>
              <a:rPr lang="en-US" i="1" dirty="0" smtClean="0">
                <a:ea typeface="ＭＳ Ｐゴシック" pitchFamily="4" charset="-128"/>
                <a:cs typeface="ＭＳ Ｐゴシック" pitchFamily="4" charset="-128"/>
              </a:rPr>
              <a:t>“When I asked you how this occurred, you stated. . .”</a:t>
            </a:r>
            <a:r>
              <a:rPr lang="en-US" dirty="0" smtClean="0">
                <a:ea typeface="ＭＳ Ｐゴシック" pitchFamily="4" charset="-128"/>
                <a:cs typeface="ＭＳ Ｐゴシック" pitchFamily="4" charset="-128"/>
              </a:rPr>
              <a:t>  </a:t>
            </a:r>
          </a:p>
          <a:p>
            <a:endParaRPr lang="en-US" dirty="0" smtClean="0">
              <a:ea typeface="ＭＳ Ｐゴシック" pitchFamily="4" charset="-128"/>
              <a:cs typeface="ＭＳ Ｐゴシック" pitchFamily="4" charset="-128"/>
            </a:endParaRPr>
          </a:p>
          <a:p>
            <a:r>
              <a:rPr lang="en-US" u="sng" dirty="0" smtClean="0">
                <a:ea typeface="ＭＳ Ｐゴシック" pitchFamily="4" charset="-128"/>
                <a:cs typeface="ＭＳ Ｐゴシック" pitchFamily="4" charset="-128"/>
              </a:rPr>
              <a:t>Special Note</a:t>
            </a:r>
            <a:r>
              <a:rPr lang="en-US" dirty="0" smtClean="0">
                <a:ea typeface="ＭＳ Ｐゴシック" pitchFamily="4" charset="-128"/>
                <a:cs typeface="ＭＳ Ｐゴシック" pitchFamily="4" charset="-128"/>
              </a:rPr>
              <a:t>: Don’t forget to attach the evidence!!!</a:t>
            </a:r>
          </a:p>
          <a:p>
            <a:endParaRPr lang="en-US" dirty="0" smtClean="0">
              <a:ea typeface="ＭＳ Ｐゴシック" pitchFamily="4" charset="-128"/>
              <a:cs typeface="ＭＳ Ｐゴシック" pitchFamily="4" charset="-128"/>
            </a:endParaRP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Part II: Measurable and Tangible Improvement Goals (PIP)</a:t>
            </a:r>
            <a:endParaRPr lang="en-US" dirty="0"/>
          </a:p>
        </p:txBody>
      </p:sp>
      <p:sp>
        <p:nvSpPr>
          <p:cNvPr id="3" name="Content Placeholder 2"/>
          <p:cNvSpPr>
            <a:spLocks noGrp="1"/>
          </p:cNvSpPr>
          <p:nvPr>
            <p:ph idx="1"/>
          </p:nvPr>
        </p:nvSpPr>
        <p:spPr/>
        <p:txBody>
          <a:bodyPr>
            <a:normAutofit lnSpcReduction="10000"/>
          </a:bodyPr>
          <a:lstStyle/>
          <a:p>
            <a:pPr>
              <a:lnSpc>
                <a:spcPct val="80000"/>
              </a:lnSpc>
              <a:buNone/>
            </a:pPr>
            <a:endParaRPr lang="en-US" dirty="0" smtClean="0">
              <a:ea typeface="ＭＳ Ｐゴシック" pitchFamily="4" charset="-128"/>
              <a:cs typeface="ＭＳ Ｐゴシック" pitchFamily="4" charset="-128"/>
            </a:endParaRPr>
          </a:p>
          <a:p>
            <a:pPr>
              <a:lnSpc>
                <a:spcPct val="80000"/>
              </a:lnSpc>
              <a:buNone/>
            </a:pPr>
            <a:r>
              <a:rPr lang="en-US" dirty="0" smtClean="0">
                <a:ea typeface="ＭＳ Ｐゴシック" pitchFamily="4" charset="-128"/>
                <a:cs typeface="ＭＳ Ｐゴシック" pitchFamily="4" charset="-128"/>
              </a:rPr>
              <a:t>State your </a:t>
            </a:r>
            <a:r>
              <a:rPr lang="en-US" b="1" dirty="0" smtClean="0">
                <a:ea typeface="ＭＳ Ｐゴシック" pitchFamily="4" charset="-128"/>
                <a:cs typeface="ＭＳ Ｐゴシック" pitchFamily="4" charset="-128"/>
              </a:rPr>
              <a:t>expectations</a:t>
            </a:r>
            <a:r>
              <a:rPr lang="en-US" dirty="0" smtClean="0">
                <a:ea typeface="ＭＳ Ｐゴシック" pitchFamily="4" charset="-128"/>
                <a:cs typeface="ＭＳ Ｐゴシック" pitchFamily="4" charset="-128"/>
              </a:rPr>
              <a:t> clearly:</a:t>
            </a:r>
          </a:p>
          <a:p>
            <a:pPr>
              <a:lnSpc>
                <a:spcPct val="80000"/>
              </a:lnSpc>
              <a:buNone/>
            </a:pPr>
            <a:endParaRPr lang="en-US" dirty="0" smtClean="0">
              <a:ea typeface="ＭＳ Ｐゴシック" pitchFamily="4" charset="-128"/>
              <a:cs typeface="ＭＳ Ｐゴシック" pitchFamily="4" charset="-128"/>
            </a:endParaRPr>
          </a:p>
          <a:p>
            <a:pPr>
              <a:lnSpc>
                <a:spcPct val="80000"/>
              </a:lnSpc>
            </a:pPr>
            <a:r>
              <a:rPr lang="en-US" dirty="0" smtClean="0">
                <a:ea typeface="ＭＳ Ｐゴシック" pitchFamily="4" charset="-128"/>
                <a:cs typeface="ＭＳ Ｐゴシック" pitchFamily="4" charset="-128"/>
              </a:rPr>
              <a:t> “</a:t>
            </a:r>
            <a:r>
              <a:rPr lang="en-US" i="1" dirty="0" smtClean="0">
                <a:ea typeface="ＭＳ Ｐゴシック" pitchFamily="4" charset="-128"/>
                <a:cs typeface="ＭＳ Ｐゴシック" pitchFamily="4" charset="-128"/>
              </a:rPr>
              <a:t>I expect you to</a:t>
            </a:r>
            <a:r>
              <a:rPr lang="en-US" dirty="0" smtClean="0">
                <a:ea typeface="ＭＳ Ｐゴシック" pitchFamily="4" charset="-128"/>
                <a:cs typeface="ＭＳ Ｐゴシック" pitchFamily="4" charset="-128"/>
              </a:rPr>
              <a:t> complete your recruitment statistics by the fifth of the month and tell me in advance if you will be unable to collect the data from HRIS to meet this goal.”</a:t>
            </a:r>
          </a:p>
          <a:p>
            <a:endParaRPr lang="en-US" dirty="0" smtClean="0"/>
          </a:p>
          <a:p>
            <a:r>
              <a:rPr lang="en-US" dirty="0" smtClean="0">
                <a:ea typeface="ＭＳ Ｐゴシック" pitchFamily="4" charset="-128"/>
                <a:cs typeface="ＭＳ Ｐゴシック" pitchFamily="4" charset="-128"/>
              </a:rPr>
              <a:t>“</a:t>
            </a:r>
            <a:r>
              <a:rPr lang="en-US" i="1" dirty="0" smtClean="0">
                <a:ea typeface="ＭＳ Ｐゴシック" pitchFamily="4" charset="-128"/>
                <a:cs typeface="ＭＳ Ｐゴシック" pitchFamily="4" charset="-128"/>
              </a:rPr>
              <a:t>I expect you to</a:t>
            </a:r>
            <a:r>
              <a:rPr lang="en-US" dirty="0" smtClean="0">
                <a:ea typeface="ＭＳ Ｐゴシック" pitchFamily="4" charset="-128"/>
                <a:cs typeface="ＭＳ Ｐゴシック" pitchFamily="4" charset="-128"/>
              </a:rPr>
              <a:t> always treat your coworkers with respect and to foster an inclusive work environment.”</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 (cont.)</a:t>
            </a:r>
            <a:endParaRPr lang="en-US" dirty="0"/>
          </a:p>
        </p:txBody>
      </p:sp>
      <p:sp>
        <p:nvSpPr>
          <p:cNvPr id="3" name="Content Placeholder 2"/>
          <p:cNvSpPr>
            <a:spLocks noGrp="1"/>
          </p:cNvSpPr>
          <p:nvPr>
            <p:ph idx="1"/>
          </p:nvPr>
        </p:nvSpPr>
        <p:spPr/>
        <p:txBody>
          <a:bodyPr/>
          <a:lstStyle/>
          <a:p>
            <a:pPr>
              <a:lnSpc>
                <a:spcPct val="80000"/>
              </a:lnSpc>
            </a:pPr>
            <a:r>
              <a:rPr lang="en-US" dirty="0" smtClean="0">
                <a:ea typeface="ＭＳ Ｐゴシック" pitchFamily="4" charset="-128"/>
                <a:cs typeface="ＭＳ Ｐゴシック" pitchFamily="4" charset="-128"/>
              </a:rPr>
              <a:t>“I will meet with you in your office every Monday </a:t>
            </a:r>
            <a:r>
              <a:rPr lang="en-US" i="1" dirty="0" smtClean="0">
                <a:solidFill>
                  <a:srgbClr val="FF0000"/>
                </a:solidFill>
                <a:ea typeface="ＭＳ Ｐゴシック" pitchFamily="4" charset="-128"/>
                <a:cs typeface="ＭＳ Ｐゴシック" pitchFamily="4" charset="-128"/>
              </a:rPr>
              <a:t>for the next four weeks </a:t>
            </a:r>
            <a:r>
              <a:rPr lang="en-US" dirty="0" smtClean="0">
                <a:ea typeface="ＭＳ Ｐゴシック" pitchFamily="4" charset="-128"/>
                <a:cs typeface="ＭＳ Ｐゴシック" pitchFamily="4" charset="-128"/>
              </a:rPr>
              <a:t>to . . .” </a:t>
            </a:r>
          </a:p>
          <a:p>
            <a:pPr>
              <a:lnSpc>
                <a:spcPct val="80000"/>
              </a:lnSpc>
            </a:pPr>
            <a:endParaRPr lang="en-US" dirty="0" smtClean="0">
              <a:ea typeface="ＭＳ Ｐゴシック" pitchFamily="4" charset="-128"/>
              <a:cs typeface="ＭＳ Ｐゴシック" pitchFamily="4" charset="-128"/>
            </a:endParaRPr>
          </a:p>
          <a:p>
            <a:pPr>
              <a:lnSpc>
                <a:spcPct val="80000"/>
              </a:lnSpc>
            </a:pPr>
            <a:r>
              <a:rPr lang="en-US" dirty="0" smtClean="0">
                <a:ea typeface="ＭＳ Ｐゴシック" pitchFamily="4" charset="-128"/>
                <a:cs typeface="ＭＳ Ｐゴシック" pitchFamily="4" charset="-128"/>
              </a:rPr>
              <a:t>“In an effort to sensitize you about how your behavior might impact others, </a:t>
            </a:r>
            <a:r>
              <a:rPr lang="en-US" i="1" dirty="0" smtClean="0">
                <a:solidFill>
                  <a:srgbClr val="FF0000"/>
                </a:solidFill>
                <a:ea typeface="ＭＳ Ｐゴシック" pitchFamily="4" charset="-128"/>
                <a:cs typeface="ＭＳ Ｐゴシック" pitchFamily="4" charset="-128"/>
              </a:rPr>
              <a:t>please</a:t>
            </a:r>
            <a:r>
              <a:rPr lang="en-US" dirty="0" smtClean="0">
                <a:ea typeface="ＭＳ Ｐゴシック" pitchFamily="4" charset="-128"/>
                <a:cs typeface="ＭＳ Ｐゴシック" pitchFamily="4" charset="-128"/>
              </a:rPr>
              <a:t> </a:t>
            </a:r>
            <a:r>
              <a:rPr lang="en-US" i="1" dirty="0" smtClean="0">
                <a:solidFill>
                  <a:srgbClr val="FF0000"/>
                </a:solidFill>
                <a:ea typeface="ＭＳ Ｐゴシック" pitchFamily="4" charset="-128"/>
                <a:cs typeface="ＭＳ Ｐゴシック" pitchFamily="4" charset="-128"/>
              </a:rPr>
              <a:t>investigate</a:t>
            </a:r>
            <a:r>
              <a:rPr lang="en-US" dirty="0" smtClean="0">
                <a:ea typeface="ＭＳ Ｐゴシック" pitchFamily="4" charset="-128"/>
                <a:cs typeface="ＭＳ Ｐゴシック" pitchFamily="4" charset="-128"/>
              </a:rPr>
              <a:t> one-day workshops on dealing with interpersonal conflict in the workplace, which you may attend on company time and at company expense.”</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Rules of Engagement </a:t>
            </a:r>
            <a:endParaRPr lang="en-US" dirty="0"/>
          </a:p>
        </p:txBody>
      </p:sp>
      <p:sp>
        <p:nvSpPr>
          <p:cNvPr id="3" name="Content Placeholder 2"/>
          <p:cNvSpPr>
            <a:spLocks noGrp="1"/>
          </p:cNvSpPr>
          <p:nvPr>
            <p:ph idx="1"/>
          </p:nvPr>
        </p:nvSpPr>
        <p:spPr/>
        <p:txBody>
          <a:bodyPr/>
          <a:lstStyle/>
          <a:p>
            <a:r>
              <a:rPr lang="en-US" dirty="0" smtClean="0"/>
              <a:t>Each to his own without judgment </a:t>
            </a:r>
          </a:p>
          <a:p>
            <a:endParaRPr lang="en-US" dirty="0" smtClean="0"/>
          </a:p>
          <a:p>
            <a:r>
              <a:rPr lang="en-US" dirty="0" smtClean="0"/>
              <a:t>What you want for yourself, give to another </a:t>
            </a:r>
          </a:p>
          <a:p>
            <a:endParaRPr lang="en-US" dirty="0" smtClean="0"/>
          </a:p>
          <a:p>
            <a:r>
              <a:rPr lang="en-US" dirty="0" smtClean="0"/>
              <a:t>Change your perspective and you’ll change your perception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III: Outcomes &amp; Consequences</a:t>
            </a:r>
            <a:endParaRPr lang="en-US" dirty="0"/>
          </a:p>
        </p:txBody>
      </p:sp>
      <p:sp>
        <p:nvSpPr>
          <p:cNvPr id="3" name="Content Placeholder 2"/>
          <p:cNvSpPr>
            <a:spLocks noGrp="1"/>
          </p:cNvSpPr>
          <p:nvPr>
            <p:ph idx="1"/>
          </p:nvPr>
        </p:nvSpPr>
        <p:spPr/>
        <p:txBody>
          <a:bodyPr>
            <a:normAutofit lnSpcReduction="10000"/>
          </a:bodyPr>
          <a:lstStyle/>
          <a:p>
            <a:r>
              <a:rPr lang="en-US" u="sng" dirty="0" smtClean="0">
                <a:ea typeface="ＭＳ Ｐゴシック" pitchFamily="4" charset="-128"/>
                <a:cs typeface="ＭＳ Ｐゴシック" pitchFamily="4" charset="-128"/>
              </a:rPr>
              <a:t>Catch-All</a:t>
            </a:r>
            <a:r>
              <a:rPr lang="en-US" dirty="0" smtClean="0">
                <a:ea typeface="ＭＳ Ｐゴシック" pitchFamily="4" charset="-128"/>
                <a:cs typeface="ＭＳ Ｐゴシック" pitchFamily="4" charset="-128"/>
              </a:rPr>
              <a:t>:  </a:t>
            </a:r>
            <a:r>
              <a:rPr lang="en-US" dirty="0" smtClean="0">
                <a:solidFill>
                  <a:srgbClr val="E32B26"/>
                </a:solidFill>
                <a:ea typeface="ＭＳ Ｐゴシック" pitchFamily="4" charset="-128"/>
                <a:cs typeface="ＭＳ Ｐゴシック" pitchFamily="4" charset="-128"/>
              </a:rPr>
              <a:t>“Failure to demonstrate immediate and sustained improvement may result in further disciplinary action, up to and including dismissal.”</a:t>
            </a:r>
            <a:endParaRPr lang="en-US" dirty="0" smtClean="0">
              <a:ea typeface="ＭＳ Ｐゴシック" pitchFamily="4" charset="-128"/>
              <a:cs typeface="ＭＳ Ｐゴシック" pitchFamily="4" charset="-128"/>
            </a:endParaRPr>
          </a:p>
          <a:p>
            <a:endParaRPr lang="en-US" dirty="0" smtClean="0"/>
          </a:p>
          <a:p>
            <a:r>
              <a:rPr lang="en-US" u="sng" dirty="0" smtClean="0">
                <a:ea typeface="ＭＳ Ｐゴシック" pitchFamily="4" charset="-128"/>
                <a:cs typeface="ＭＳ Ｐゴシック" pitchFamily="4" charset="-128"/>
              </a:rPr>
              <a:t>Conduct</a:t>
            </a:r>
            <a:r>
              <a:rPr lang="en-US" dirty="0" smtClean="0">
                <a:ea typeface="ＭＳ Ｐゴシック" pitchFamily="4" charset="-128"/>
                <a:cs typeface="ＭＳ Ｐゴシック" pitchFamily="4" charset="-128"/>
              </a:rPr>
              <a:t>:  “If you </a:t>
            </a:r>
            <a:r>
              <a:rPr lang="en-US" b="1" i="1" dirty="0" smtClean="0">
                <a:solidFill>
                  <a:srgbClr val="E32B26"/>
                </a:solidFill>
                <a:ea typeface="ＭＳ Ｐゴシック" pitchFamily="4" charset="-128"/>
                <a:cs typeface="ＭＳ Ｐゴシック" pitchFamily="4" charset="-128"/>
              </a:rPr>
              <a:t>ever again</a:t>
            </a:r>
            <a:r>
              <a:rPr lang="en-US" dirty="0" smtClean="0">
                <a:ea typeface="ＭＳ Ｐゴシック" pitchFamily="4" charset="-128"/>
                <a:cs typeface="ＭＳ Ｐゴシック" pitchFamily="4" charset="-128"/>
              </a:rPr>
              <a:t> engage in conduct with a supervisor, coworker, or customer that could be considered hostile or offensive, or threatening or overly challenging, you may be immediately dismissed.” </a:t>
            </a:r>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 Acknowledgment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 have received a copy of this document.  It has been discussed with me, and I have been advised to to take time to consider it before I sign it. I have freely chosen to agree to it, and I accept full responsibility for my actions.  By signing this, I commit to following the company’s standards of performance and conduct.” </a:t>
            </a:r>
          </a:p>
          <a:p>
            <a:endParaRPr lang="en-US" dirty="0" smtClean="0"/>
          </a:p>
          <a:p>
            <a:r>
              <a:rPr lang="en-US" dirty="0" smtClean="0"/>
              <a:t>[“Further, I understand that my position is now in immediate jeopardy of being lost and that this is my </a:t>
            </a:r>
            <a:r>
              <a:rPr lang="en-US" dirty="0" smtClean="0">
                <a:solidFill>
                  <a:srgbClr val="FF0000"/>
                </a:solidFill>
              </a:rPr>
              <a:t>last chance</a:t>
            </a:r>
            <a:r>
              <a:rPr lang="en-US" dirty="0" smtClean="0"/>
              <a:t>.  I recognize that I must make immediate and substantial improvements in my performance in order to remain employed.”] </a:t>
            </a:r>
            <a:endParaRPr lang="en-US" dirty="0"/>
          </a:p>
        </p:txBody>
      </p:sp>
      <p:sp>
        <p:nvSpPr>
          <p:cNvPr id="4" name="Slide Number Placeholder 3"/>
          <p:cNvSpPr>
            <a:spLocks noGrp="1"/>
          </p:cNvSpPr>
          <p:nvPr>
            <p:ph type="sldNum" sz="quarter" idx="12"/>
          </p:nvPr>
        </p:nvSpPr>
        <p:spPr/>
        <p:txBody>
          <a:bodyPr/>
          <a:lstStyle/>
          <a:p>
            <a:fld id="{3BDE41A7-B4AE-2144-9C45-6270980E3785}" type="slidenum">
              <a:rPr lang="en-US" smtClean="0"/>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Final Tips </a:t>
            </a:r>
            <a:endParaRPr lang="en-US" dirty="0"/>
          </a:p>
        </p:txBody>
      </p:sp>
      <p:sp>
        <p:nvSpPr>
          <p:cNvPr id="3" name="Content Placeholder 2"/>
          <p:cNvSpPr>
            <a:spLocks noGrp="1"/>
          </p:cNvSpPr>
          <p:nvPr>
            <p:ph idx="1"/>
          </p:nvPr>
        </p:nvSpPr>
        <p:spPr/>
        <p:txBody>
          <a:bodyPr/>
          <a:lstStyle/>
          <a:p>
            <a:pPr>
              <a:lnSpc>
                <a:spcPct val="90000"/>
              </a:lnSpc>
            </a:pPr>
            <a:r>
              <a:rPr lang="en-US" u="sng" dirty="0" smtClean="0"/>
              <a:t>Don’t ever rush to judgment</a:t>
            </a:r>
            <a:r>
              <a:rPr lang="en-US" dirty="0" smtClean="0"/>
              <a:t>: You’re better of placing an individual on a paid, investigatory leave when you need additional time to reach a conclusion. </a:t>
            </a:r>
          </a:p>
          <a:p>
            <a:pPr>
              <a:lnSpc>
                <a:spcPct val="90000"/>
              </a:lnSpc>
            </a:pPr>
            <a:endParaRPr lang="en-US" dirty="0" smtClean="0"/>
          </a:p>
          <a:p>
            <a:pPr>
              <a:lnSpc>
                <a:spcPct val="90000"/>
              </a:lnSpc>
            </a:pPr>
            <a:r>
              <a:rPr lang="en-US" dirty="0" smtClean="0"/>
              <a:t>Don’t manage by fear of a lawsuit:  Instead, </a:t>
            </a:r>
            <a:r>
              <a:rPr lang="en-US" b="1" dirty="0" smtClean="0">
                <a:solidFill>
                  <a:srgbClr val="FF3300"/>
                </a:solidFill>
              </a:rPr>
              <a:t>make sure</a:t>
            </a:r>
            <a:r>
              <a:rPr lang="en-US" dirty="0" smtClean="0"/>
              <a:t> that if one comes your way, </a:t>
            </a:r>
            <a:r>
              <a:rPr lang="en-US" b="1" dirty="0" smtClean="0">
                <a:solidFill>
                  <a:srgbClr val="FF3300"/>
                </a:solidFill>
              </a:rPr>
              <a:t>you’re getting sued on your terms, not theirs</a:t>
            </a:r>
            <a:r>
              <a:rPr lang="en-US" dirty="0" smtClean="0"/>
              <a:t>!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Tips (cont.)</a:t>
            </a:r>
            <a:endParaRPr lang="en-US" dirty="0"/>
          </a:p>
        </p:txBody>
      </p:sp>
      <p:sp>
        <p:nvSpPr>
          <p:cNvPr id="3" name="Content Placeholder 2"/>
          <p:cNvSpPr>
            <a:spLocks noGrp="1"/>
          </p:cNvSpPr>
          <p:nvPr>
            <p:ph idx="1"/>
          </p:nvPr>
        </p:nvSpPr>
        <p:spPr/>
        <p:txBody>
          <a:bodyPr/>
          <a:lstStyle/>
          <a:p>
            <a:pPr marL="342900" lvl="1" indent="-342900">
              <a:buFontTx/>
              <a:buChar char="•"/>
            </a:pPr>
            <a:r>
              <a:rPr lang="en-US" dirty="0" smtClean="0">
                <a:solidFill>
                  <a:schemeClr val="tx1"/>
                </a:solidFill>
              </a:rPr>
              <a:t>Avoid using the words “</a:t>
            </a:r>
            <a:r>
              <a:rPr lang="en-US" i="1" dirty="0" smtClean="0">
                <a:solidFill>
                  <a:srgbClr val="FF0000"/>
                </a:solidFill>
              </a:rPr>
              <a:t>always</a:t>
            </a:r>
            <a:r>
              <a:rPr lang="en-US" dirty="0" smtClean="0">
                <a:solidFill>
                  <a:schemeClr val="tx1"/>
                </a:solidFill>
              </a:rPr>
              <a:t>” and “</a:t>
            </a:r>
            <a:r>
              <a:rPr lang="en-US" i="1" dirty="0" smtClean="0">
                <a:solidFill>
                  <a:srgbClr val="FF0000"/>
                </a:solidFill>
              </a:rPr>
              <a:t>never</a:t>
            </a:r>
            <a:r>
              <a:rPr lang="en-US" dirty="0" smtClean="0">
                <a:solidFill>
                  <a:schemeClr val="tx1"/>
                </a:solidFill>
              </a:rPr>
              <a:t>” in both your verbal and written communications.</a:t>
            </a:r>
          </a:p>
          <a:p>
            <a:pPr marL="342900" lvl="1" indent="-342900">
              <a:buFontTx/>
              <a:buChar char="•"/>
            </a:pPr>
            <a:endParaRPr lang="en-US" dirty="0" smtClean="0"/>
          </a:p>
          <a:p>
            <a:pPr>
              <a:lnSpc>
                <a:spcPct val="80000"/>
              </a:lnSpc>
            </a:pPr>
            <a:r>
              <a:rPr lang="en-US" dirty="0" smtClean="0">
                <a:ea typeface="ＭＳ Ｐゴシック" pitchFamily="4" charset="-128"/>
                <a:cs typeface="ＭＳ Ｐゴシック" pitchFamily="4" charset="-128"/>
              </a:rPr>
              <a:t> </a:t>
            </a:r>
            <a:r>
              <a:rPr lang="en-US" sz="2800" dirty="0" smtClean="0">
                <a:ea typeface="ＭＳ Ｐゴシック" pitchFamily="4" charset="-128"/>
                <a:cs typeface="ＭＳ Ｐゴシック" pitchFamily="4" charset="-128"/>
              </a:rPr>
              <a:t>Avoid documenting “</a:t>
            </a:r>
            <a:r>
              <a:rPr lang="en-US" sz="2800" dirty="0" smtClean="0">
                <a:solidFill>
                  <a:srgbClr val="FF3300"/>
                </a:solidFill>
                <a:ea typeface="ＭＳ Ｐゴシック" pitchFamily="4" charset="-128"/>
                <a:cs typeface="ＭＳ Ｐゴシック" pitchFamily="4" charset="-128"/>
              </a:rPr>
              <a:t>state of mind” offenses</a:t>
            </a:r>
            <a:r>
              <a:rPr lang="en-US" sz="2800" dirty="0" smtClean="0">
                <a:ea typeface="ＭＳ Ｐゴシック" pitchFamily="4" charset="-128"/>
                <a:cs typeface="ＭＳ Ｐゴシック" pitchFamily="4" charset="-128"/>
              </a:rPr>
              <a:t>:  do not use words such as “willfully, maliciously, purposely, deliberately, or intentionally” (mental element qualifiers) </a:t>
            </a:r>
          </a:p>
          <a:p>
            <a:pPr>
              <a:lnSpc>
                <a:spcPct val="80000"/>
              </a:lnSpc>
            </a:pPr>
            <a:endParaRPr lang="en-US" sz="2800" b="1" dirty="0" smtClean="0">
              <a:ea typeface="ＭＳ Ｐゴシック" pitchFamily="4" charset="-128"/>
              <a:cs typeface="ＭＳ Ｐゴシック" pitchFamily="4" charset="-128"/>
            </a:endParaRPr>
          </a:p>
          <a:p>
            <a:pPr>
              <a:lnSpc>
                <a:spcPct val="80000"/>
              </a:lnSpc>
            </a:pPr>
            <a:r>
              <a:rPr lang="en-US" sz="2800" dirty="0" smtClean="0">
                <a:ea typeface="ＭＳ Ｐゴシック" pitchFamily="4" charset="-128"/>
                <a:cs typeface="ＭＳ Ｐゴシック" pitchFamily="4" charset="-128"/>
              </a:rPr>
              <a:t>Do not “</a:t>
            </a:r>
            <a:r>
              <a:rPr lang="en-US" sz="2800" dirty="0" smtClean="0">
                <a:solidFill>
                  <a:srgbClr val="FF3300"/>
                </a:solidFill>
                <a:ea typeface="ＭＳ Ｐゴシック" pitchFamily="4" charset="-128"/>
                <a:cs typeface="ＭＳ Ｐゴシック" pitchFamily="4" charset="-128"/>
              </a:rPr>
              <a:t>codify the damage</a:t>
            </a:r>
            <a:r>
              <a:rPr lang="en-US" sz="2800" dirty="0" smtClean="0">
                <a:ea typeface="ＭＳ Ｐゴシック" pitchFamily="4" charset="-128"/>
                <a:cs typeface="ＭＳ Ｐゴシック" pitchFamily="4" charset="-128"/>
              </a:rPr>
              <a:t>.” Remember, these documents are all discoverable (e.g., “Sexual Harassment” is considered a legal conclusion).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Tips (cont.)</a:t>
            </a:r>
            <a:endParaRPr lang="en-US" dirty="0"/>
          </a:p>
        </p:txBody>
      </p:sp>
      <p:sp>
        <p:nvSpPr>
          <p:cNvPr id="3" name="Content Placeholder 2"/>
          <p:cNvSpPr>
            <a:spLocks noGrp="1"/>
          </p:cNvSpPr>
          <p:nvPr>
            <p:ph idx="1"/>
          </p:nvPr>
        </p:nvSpPr>
        <p:spPr/>
        <p:txBody>
          <a:bodyPr/>
          <a:lstStyle/>
          <a:p>
            <a:pPr>
              <a:lnSpc>
                <a:spcPct val="90000"/>
              </a:lnSpc>
            </a:pPr>
            <a:endParaRPr lang="en-US" b="1" dirty="0" smtClean="0">
              <a:solidFill>
                <a:srgbClr val="FF0000"/>
              </a:solidFill>
            </a:endParaRPr>
          </a:p>
          <a:p>
            <a:pPr>
              <a:lnSpc>
                <a:spcPct val="90000"/>
              </a:lnSpc>
            </a:pPr>
            <a:r>
              <a:rPr lang="en-US" b="1" dirty="0" smtClean="0">
                <a:solidFill>
                  <a:srgbClr val="FF0000"/>
                </a:solidFill>
              </a:rPr>
              <a:t>Always focus on shifting responsibility for improvement to the employee and away from your company </a:t>
            </a:r>
          </a:p>
          <a:p>
            <a:pPr>
              <a:lnSpc>
                <a:spcPct val="90000"/>
              </a:lnSpc>
            </a:pPr>
            <a:endParaRPr lang="en-US" dirty="0" smtClean="0"/>
          </a:p>
          <a:p>
            <a:pPr>
              <a:lnSpc>
                <a:spcPct val="90000"/>
              </a:lnSpc>
            </a:pPr>
            <a:r>
              <a:rPr lang="en-US" dirty="0" smtClean="0"/>
              <a:t>Successful verbal and documented interventions allow you to handle matters respectfully, responsibly, and in a timely manner, which are the key tenets of workplace due process and fairness</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Q&amp;A</a:t>
            </a:r>
            <a:endParaRPr lang="en-US" dirty="0"/>
          </a:p>
        </p:txBody>
      </p:sp>
      <p:sp>
        <p:nvSpPr>
          <p:cNvPr id="3" name="Content Placeholder 2"/>
          <p:cNvSpPr>
            <a:spLocks noGrp="1"/>
          </p:cNvSpPr>
          <p:nvPr>
            <p:ph idx="1"/>
          </p:nvPr>
        </p:nvSpPr>
        <p:spPr/>
        <p:txBody>
          <a:bodyPr/>
          <a:lstStyle/>
          <a:p>
            <a:pPr>
              <a:buNone/>
            </a:pPr>
            <a:endParaRPr lang="en-US" dirty="0" smtClean="0"/>
          </a:p>
          <a:p>
            <a:pPr algn="ctr">
              <a:lnSpc>
                <a:spcPct val="90000"/>
              </a:lnSpc>
              <a:buFontTx/>
              <a:buNone/>
            </a:pPr>
            <a:r>
              <a:rPr lang="en-US" dirty="0" smtClean="0"/>
              <a:t>Paul Falcone</a:t>
            </a:r>
          </a:p>
          <a:p>
            <a:pPr algn="ctr">
              <a:lnSpc>
                <a:spcPct val="90000"/>
              </a:lnSpc>
              <a:buFontTx/>
              <a:buNone/>
            </a:pPr>
            <a:r>
              <a:rPr lang="en-US" dirty="0" smtClean="0"/>
              <a:t>HR Executive &amp; Author</a:t>
            </a:r>
          </a:p>
          <a:p>
            <a:pPr algn="ctr">
              <a:lnSpc>
                <a:spcPct val="90000"/>
              </a:lnSpc>
              <a:buFontTx/>
              <a:buNone/>
            </a:pPr>
            <a:r>
              <a:rPr lang="en-US" dirty="0" smtClean="0"/>
              <a:t>(310) 795-4581</a:t>
            </a:r>
          </a:p>
          <a:p>
            <a:pPr algn="ctr">
              <a:lnSpc>
                <a:spcPct val="90000"/>
              </a:lnSpc>
              <a:buFontTx/>
              <a:buNone/>
            </a:pPr>
            <a:r>
              <a:rPr lang="en-US" dirty="0" smtClean="0"/>
              <a:t>PaulFalconeHR@gmail.com</a:t>
            </a:r>
          </a:p>
          <a:p>
            <a:pPr algn="ctr">
              <a:lnSpc>
                <a:spcPct val="90000"/>
              </a:lnSpc>
              <a:buFontTx/>
              <a:buNone/>
            </a:pPr>
            <a:r>
              <a:rPr lang="en-US" dirty="0" smtClean="0">
                <a:hlinkClick r:id="rId2"/>
              </a:rPr>
              <a:t>www.PaulFalconeHR.com</a:t>
            </a:r>
            <a:endParaRPr lang="en-US" dirty="0" smtClean="0"/>
          </a:p>
          <a:p>
            <a:pPr algn="ctr">
              <a:lnSpc>
                <a:spcPct val="90000"/>
              </a:lnSpc>
              <a:buFontTx/>
              <a:buNone/>
            </a:pPr>
            <a:r>
              <a:rPr lang="en-US" dirty="0" smtClean="0"/>
              <a:t>@PaulFalconeHR </a:t>
            </a:r>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35</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(cont.)</a:t>
            </a:r>
            <a:endParaRPr lang="en-US" dirty="0"/>
          </a:p>
        </p:txBody>
      </p:sp>
      <p:sp>
        <p:nvSpPr>
          <p:cNvPr id="3" name="Content Placeholder 2"/>
          <p:cNvSpPr>
            <a:spLocks noGrp="1"/>
          </p:cNvSpPr>
          <p:nvPr>
            <p:ph idx="1"/>
          </p:nvPr>
        </p:nvSpPr>
        <p:spPr/>
        <p:txBody>
          <a:bodyPr>
            <a:normAutofit/>
          </a:bodyPr>
          <a:lstStyle/>
          <a:p>
            <a:pPr marL="457200" indent="-457200"/>
            <a:r>
              <a:rPr lang="en-US" dirty="0" smtClean="0"/>
              <a:t>It’s not what you say but </a:t>
            </a:r>
            <a:r>
              <a:rPr lang="en-US" b="1" i="1" dirty="0" smtClean="0"/>
              <a:t>how</a:t>
            </a:r>
            <a:r>
              <a:rPr lang="en-US" dirty="0" smtClean="0"/>
              <a:t> you say it</a:t>
            </a:r>
          </a:p>
          <a:p>
            <a:pPr marL="457200" indent="-457200"/>
            <a:endParaRPr lang="en-US" dirty="0" smtClean="0"/>
          </a:p>
          <a:p>
            <a:pPr marL="457200" indent="-457200"/>
            <a:r>
              <a:rPr lang="en-US" dirty="0" smtClean="0"/>
              <a:t>Put others’ needs ahead of your own by treating them with dignity and respect, and expect them to respond in kind </a:t>
            </a:r>
          </a:p>
          <a:p>
            <a:pPr marL="457200" indent="-457200"/>
            <a:endParaRPr lang="en-US" dirty="0" smtClean="0"/>
          </a:p>
          <a:p>
            <a:pPr marL="457200" indent="-457200"/>
            <a:r>
              <a:rPr lang="en-US" dirty="0" smtClean="0"/>
              <a:t>The path of least resistance is avoidance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Tools</a:t>
            </a:r>
            <a:endParaRPr lang="en-US" dirty="0"/>
          </a:p>
        </p:txBody>
      </p:sp>
      <p:sp>
        <p:nvSpPr>
          <p:cNvPr id="3" name="Content Placeholder 2"/>
          <p:cNvSpPr>
            <a:spLocks noGrp="1"/>
          </p:cNvSpPr>
          <p:nvPr>
            <p:ph idx="1"/>
          </p:nvPr>
        </p:nvSpPr>
        <p:spPr/>
        <p:txBody>
          <a:bodyPr>
            <a:normAutofit/>
          </a:bodyPr>
          <a:lstStyle/>
          <a:p>
            <a:pPr>
              <a:lnSpc>
                <a:spcPct val="90000"/>
              </a:lnSpc>
            </a:pPr>
            <a:r>
              <a:rPr lang="en-US" dirty="0" smtClean="0"/>
              <a:t>We’re all responsible for our own </a:t>
            </a:r>
            <a:r>
              <a:rPr lang="en-US" b="1" i="1" dirty="0" smtClean="0">
                <a:solidFill>
                  <a:srgbClr val="FF3300"/>
                </a:solidFill>
              </a:rPr>
              <a:t>perception</a:t>
            </a:r>
            <a:r>
              <a:rPr lang="en-US" dirty="0" smtClean="0"/>
              <a:t> management (“Let me share with you what it looks like from my vantage point. . . “)  </a:t>
            </a:r>
          </a:p>
          <a:p>
            <a:pPr>
              <a:lnSpc>
                <a:spcPct val="90000"/>
              </a:lnSpc>
            </a:pPr>
            <a:endParaRPr lang="en-US" dirty="0" smtClean="0"/>
          </a:p>
          <a:p>
            <a:pPr>
              <a:lnSpc>
                <a:spcPct val="90000"/>
              </a:lnSpc>
            </a:pPr>
            <a:r>
              <a:rPr lang="en-US" dirty="0" smtClean="0"/>
              <a:t>Invoke _______, not anger! </a:t>
            </a:r>
          </a:p>
          <a:p>
            <a:pPr>
              <a:lnSpc>
                <a:spcPct val="90000"/>
              </a:lnSpc>
            </a:pPr>
            <a:endParaRPr lang="en-US" dirty="0" smtClean="0"/>
          </a:p>
          <a:p>
            <a:pPr>
              <a:lnSpc>
                <a:spcPct val="90000"/>
              </a:lnSpc>
            </a:pPr>
            <a:r>
              <a:rPr lang="en-US" dirty="0" smtClean="0"/>
              <a:t>Positive confrontation = “I’m sorry” and “thank you” (the importance of </a:t>
            </a:r>
            <a:r>
              <a:rPr lang="en-US" i="1" dirty="0" smtClean="0"/>
              <a:t>vulnerability</a:t>
            </a:r>
            <a:r>
              <a:rPr lang="en-US" dirty="0" smtClean="0"/>
              <a:t>)</a:t>
            </a:r>
          </a:p>
          <a:p>
            <a:pPr>
              <a:lnSpc>
                <a:spcPct val="90000"/>
              </a:lnSpc>
            </a:pPr>
            <a:endParaRPr lang="en-US" dirty="0" smtClean="0"/>
          </a:p>
          <a:p>
            <a:pPr>
              <a:lnSpc>
                <a:spcPct val="90000"/>
              </a:lnSpc>
            </a:pPr>
            <a:r>
              <a:rPr lang="en-US" dirty="0" smtClean="0"/>
              <a:t>Heightened sensitivity and raised awareness</a:t>
            </a:r>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dirty="0" smtClean="0">
                <a:effectLst>
                  <a:outerShdw blurRad="38100" dist="38100" dir="2700000" algn="tl">
                    <a:srgbClr val="C0C0C0"/>
                  </a:outerShdw>
                </a:effectLst>
              </a:rPr>
              <a:t>The “Velvet Glove” Approach to Tough Conversations </a:t>
            </a:r>
            <a:endParaRPr lang="en-US" dirty="0"/>
          </a:p>
        </p:txBody>
      </p:sp>
      <p:sp>
        <p:nvSpPr>
          <p:cNvPr id="3" name="Content Placeholder 2"/>
          <p:cNvSpPr>
            <a:spLocks noGrp="1"/>
          </p:cNvSpPr>
          <p:nvPr>
            <p:ph idx="1"/>
          </p:nvPr>
        </p:nvSpPr>
        <p:spPr/>
        <p:txBody>
          <a:bodyPr/>
          <a:lstStyle/>
          <a:p>
            <a:endParaRPr lang="en-US" altLang="en-US" dirty="0" smtClean="0"/>
          </a:p>
          <a:p>
            <a:r>
              <a:rPr lang="en-US" altLang="en-US" dirty="0" smtClean="0"/>
              <a:t>The path of least resistance is </a:t>
            </a:r>
            <a:r>
              <a:rPr lang="en-US" altLang="en-US" i="1" dirty="0" smtClean="0">
                <a:solidFill>
                  <a:srgbClr val="FF0000"/>
                </a:solidFill>
              </a:rPr>
              <a:t>avoidance </a:t>
            </a:r>
          </a:p>
          <a:p>
            <a:endParaRPr lang="en-US" altLang="en-US" dirty="0" smtClean="0"/>
          </a:p>
          <a:p>
            <a:r>
              <a:rPr lang="en-US" altLang="en-US" dirty="0" smtClean="0"/>
              <a:t>Results = </a:t>
            </a:r>
            <a:r>
              <a:rPr lang="en-US" altLang="en-US" u="sng" dirty="0" smtClean="0"/>
              <a:t>grade inflation </a:t>
            </a:r>
            <a:r>
              <a:rPr lang="en-US" altLang="en-US" dirty="0" smtClean="0"/>
              <a:t>on annual performance reviews, perceptions of </a:t>
            </a:r>
            <a:r>
              <a:rPr lang="en-US" altLang="en-US" u="sng" dirty="0" smtClean="0"/>
              <a:t>favoritism</a:t>
            </a:r>
            <a:r>
              <a:rPr lang="en-US" altLang="en-US" dirty="0" smtClean="0"/>
              <a:t>, unwillingness to discipline or hold employees </a:t>
            </a:r>
            <a:r>
              <a:rPr lang="en-US" altLang="en-US" u="sng" dirty="0" smtClean="0"/>
              <a:t>accountable </a:t>
            </a:r>
            <a:r>
              <a:rPr lang="en-US" altLang="en-US" dirty="0" smtClean="0"/>
              <a:t>to the highest standards of performance or conduct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“Velvet Glove” (cont.)</a:t>
            </a:r>
            <a:endParaRPr lang="en-US" dirty="0"/>
          </a:p>
        </p:txBody>
      </p:sp>
      <p:sp>
        <p:nvSpPr>
          <p:cNvPr id="3" name="Content Placeholder 2"/>
          <p:cNvSpPr>
            <a:spLocks noGrp="1"/>
          </p:cNvSpPr>
          <p:nvPr>
            <p:ph idx="1"/>
          </p:nvPr>
        </p:nvSpPr>
        <p:spPr/>
        <p:txBody>
          <a:bodyPr/>
          <a:lstStyle/>
          <a:p>
            <a:pPr>
              <a:lnSpc>
                <a:spcPct val="90000"/>
              </a:lnSpc>
            </a:pPr>
            <a:r>
              <a:rPr lang="en-US" altLang="en-US" dirty="0" smtClean="0"/>
              <a:t>How can you make tough conversations more personalized and comfortable?  </a:t>
            </a:r>
          </a:p>
          <a:p>
            <a:pPr>
              <a:lnSpc>
                <a:spcPct val="90000"/>
              </a:lnSpc>
            </a:pPr>
            <a:endParaRPr lang="en-US" altLang="en-US" dirty="0" smtClean="0"/>
          </a:p>
          <a:p>
            <a:pPr>
              <a:lnSpc>
                <a:spcPct val="90000"/>
              </a:lnSpc>
            </a:pPr>
            <a:r>
              <a:rPr lang="en-US" altLang="en-US" dirty="0" smtClean="0"/>
              <a:t>How can you apply constructive feedback techniques to feel more at ease in delivering difficult news? </a:t>
            </a:r>
          </a:p>
          <a:p>
            <a:pPr>
              <a:lnSpc>
                <a:spcPct val="90000"/>
              </a:lnSpc>
            </a:pPr>
            <a:endParaRPr lang="en-US" altLang="en-US" dirty="0" smtClean="0"/>
          </a:p>
          <a:p>
            <a:pPr>
              <a:lnSpc>
                <a:spcPct val="90000"/>
              </a:lnSpc>
            </a:pPr>
            <a:r>
              <a:rPr lang="en-US" altLang="en-US" dirty="0" smtClean="0"/>
              <a:t>How can you develop greater </a:t>
            </a:r>
            <a:r>
              <a:rPr lang="en-US" altLang="en-US" i="1" dirty="0" smtClean="0">
                <a:solidFill>
                  <a:srgbClr val="FF0000"/>
                </a:solidFill>
              </a:rPr>
              <a:t>respect </a:t>
            </a:r>
            <a:r>
              <a:rPr lang="en-US" altLang="en-US" dirty="0" smtClean="0"/>
              <a:t>and </a:t>
            </a:r>
            <a:r>
              <a:rPr lang="en-US" altLang="en-US" i="1" dirty="0" smtClean="0">
                <a:solidFill>
                  <a:srgbClr val="FF0000"/>
                </a:solidFill>
              </a:rPr>
              <a:t>trust </a:t>
            </a:r>
            <a:r>
              <a:rPr lang="en-US" altLang="en-US" dirty="0" smtClean="0"/>
              <a:t>in the eyes of those you lead?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Providing Effective Feedback during the Annual Performance Review Season </a:t>
            </a:r>
            <a:endParaRPr lang="en-US" sz="3200"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“Do I have your permission to share some feedback that you may not be aware of?” </a:t>
            </a:r>
          </a:p>
          <a:p>
            <a:pPr>
              <a:buNone/>
            </a:pPr>
            <a:endParaRPr lang="en-US" dirty="0" smtClean="0"/>
          </a:p>
          <a:p>
            <a:pPr>
              <a:buNone/>
            </a:pPr>
            <a:r>
              <a:rPr lang="en-US" dirty="0" smtClean="0"/>
              <a:t>“Can I share a bit about a </a:t>
            </a:r>
            <a:r>
              <a:rPr lang="en-US" i="1" dirty="0" smtClean="0">
                <a:solidFill>
                  <a:srgbClr val="FF0000"/>
                </a:solidFill>
              </a:rPr>
              <a:t>perception issue </a:t>
            </a:r>
            <a:r>
              <a:rPr lang="en-US" dirty="0" smtClean="0"/>
              <a:t>that may be holding you back?”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Providing Effective Feedback (cont.)</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When preparing to deliver tough news regarding someone’s </a:t>
            </a:r>
            <a:r>
              <a:rPr lang="en-US" u="sng" dirty="0" smtClean="0"/>
              <a:t>performance </a:t>
            </a:r>
            <a:r>
              <a:rPr lang="en-US" dirty="0" smtClean="0"/>
              <a:t>or </a:t>
            </a:r>
            <a:r>
              <a:rPr lang="en-US" u="sng" dirty="0" smtClean="0"/>
              <a:t>productivity</a:t>
            </a:r>
            <a:r>
              <a:rPr lang="en-US" dirty="0" smtClean="0"/>
              <a:t>, open with a question: </a:t>
            </a:r>
          </a:p>
          <a:p>
            <a:endParaRPr lang="en-US" dirty="0" smtClean="0"/>
          </a:p>
          <a:p>
            <a:r>
              <a:rPr lang="en-US" dirty="0" smtClean="0">
                <a:solidFill>
                  <a:srgbClr val="FF0000"/>
                </a:solidFill>
              </a:rPr>
              <a:t>How would you grade yourself in terms of </a:t>
            </a:r>
            <a:r>
              <a:rPr lang="en-US" dirty="0" smtClean="0"/>
              <a:t>the overall quality and volume of your work?  [open-ended]</a:t>
            </a:r>
          </a:p>
          <a:p>
            <a:endParaRPr lang="en-US" dirty="0" smtClean="0"/>
          </a:p>
          <a:p>
            <a:r>
              <a:rPr lang="en-US" dirty="0" smtClean="0">
                <a:solidFill>
                  <a:srgbClr val="FF0000"/>
                </a:solidFill>
              </a:rPr>
              <a:t>On a scale of 1 – 10, 10 being the highest, how would you grade yourself in terms of </a:t>
            </a:r>
            <a:r>
              <a:rPr lang="en-US" dirty="0" smtClean="0"/>
              <a:t>timeliness, quality delivery, and overall productivity?  Typical answer: [8] </a:t>
            </a:r>
          </a:p>
          <a:p>
            <a:endParaRPr lang="en-US" dirty="0" smtClean="0"/>
          </a:p>
          <a:p>
            <a:r>
              <a:rPr lang="en-US" dirty="0" smtClean="0"/>
              <a:t>Follow-up question:  Why are you an [8]?  </a:t>
            </a:r>
          </a:p>
          <a:p>
            <a:endParaRPr lang="en-US" dirty="0" smtClean="0"/>
          </a:p>
          <a:p>
            <a:r>
              <a:rPr lang="en-US" dirty="0" smtClean="0"/>
              <a:t>Follow-up to follow-up question:  What would make you a 10?  </a:t>
            </a:r>
          </a:p>
          <a:p>
            <a:endParaRPr lang="en-US" dirty="0"/>
          </a:p>
        </p:txBody>
      </p:sp>
      <p:sp>
        <p:nvSpPr>
          <p:cNvPr id="5" name="Slide Number Placeholder 4"/>
          <p:cNvSpPr>
            <a:spLocks noGrp="1"/>
          </p:cNvSpPr>
          <p:nvPr>
            <p:ph type="sldNum" sz="quarter" idx="12"/>
          </p:nvPr>
        </p:nvSpPr>
        <p:spPr/>
        <p:txBody>
          <a:bodyPr/>
          <a:lstStyle/>
          <a:p>
            <a:fld id="{3BDE41A7-B4AE-2144-9C45-6270980E3785}"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117</TotalTime>
  <Words>2611</Words>
  <Application>Microsoft Macintosh PowerPoint</Application>
  <PresentationFormat>On-screen Show (4:3)</PresentationFormat>
  <Paragraphs>236</Paragraphs>
  <Slides>35</Slides>
  <Notes>0</Notes>
  <HiddenSlides>0</HiddenSlides>
  <MMClips>0</MMClips>
  <ScaleCrop>false</ScaleCrop>
  <HeadingPairs>
    <vt:vector size="4" baseType="variant">
      <vt:variant>
        <vt:lpstr>Design Template</vt:lpstr>
      </vt:variant>
      <vt:variant>
        <vt:i4>1</vt:i4>
      </vt:variant>
      <vt:variant>
        <vt:lpstr>Slide Titles</vt:lpstr>
      </vt:variant>
      <vt:variant>
        <vt:i4>35</vt:i4>
      </vt:variant>
    </vt:vector>
  </HeadingPairs>
  <TitlesOfParts>
    <vt:vector size="36" baseType="lpstr">
      <vt:lpstr>Urban</vt:lpstr>
      <vt:lpstr>The Art of Verbal and Documented Disciplinary Interventions to Turn Around Employee Performance and Insulate Your Company from Liability </vt:lpstr>
      <vt:lpstr>Paul is the Author of . . .</vt:lpstr>
      <vt:lpstr>The Rules of Engagement </vt:lpstr>
      <vt:lpstr>Rules (cont.)</vt:lpstr>
      <vt:lpstr>Your Tools</vt:lpstr>
      <vt:lpstr>The “Velvet Glove” Approach to Tough Conversations </vt:lpstr>
      <vt:lpstr>“Velvet Glove” (cont.)</vt:lpstr>
      <vt:lpstr>Providing Effective Feedback during the Annual Performance Review Season </vt:lpstr>
      <vt:lpstr>Providing Effective Feedback (cont.)</vt:lpstr>
      <vt:lpstr>When Employees Award Themselves Higher Grades than You Feel They Deserve </vt:lpstr>
      <vt:lpstr>Assigning a Failing Grade on a Review</vt:lpstr>
      <vt:lpstr>Assigning a Failing Grade (cont.)</vt:lpstr>
      <vt:lpstr>Coaching Attitude Problems</vt:lpstr>
      <vt:lpstr>Attitude Problems (cont.)</vt:lpstr>
      <vt:lpstr>Attitude Problems (cont.)</vt:lpstr>
      <vt:lpstr>Foul Language</vt:lpstr>
      <vt:lpstr>Foul Language (cont.)</vt:lpstr>
      <vt:lpstr>Foul Language (cont.)</vt:lpstr>
      <vt:lpstr>Foul Language (cont.)</vt:lpstr>
      <vt:lpstr>Foul Language (cont.)</vt:lpstr>
      <vt:lpstr>Mastering Progressive Discipline and Structuring Terminations</vt:lpstr>
      <vt:lpstr>Fundamental Elements (cont.)</vt:lpstr>
      <vt:lpstr>What is Progressive Discipline?</vt:lpstr>
      <vt:lpstr>Performance vs. Conduct </vt:lpstr>
      <vt:lpstr>Corrective Action Documentation Structure </vt:lpstr>
      <vt:lpstr>Part I: Narrative Writing Rules</vt:lpstr>
      <vt:lpstr>Narrative Writing Rules (cont.)</vt:lpstr>
      <vt:lpstr>Part II: Measurable and Tangible Improvement Goals (PIP)</vt:lpstr>
      <vt:lpstr>PIP (cont.)</vt:lpstr>
      <vt:lpstr>Part III: Outcomes &amp; Consequences</vt:lpstr>
      <vt:lpstr>Employee Acknowledgment </vt:lpstr>
      <vt:lpstr>Some Final Tips </vt:lpstr>
      <vt:lpstr>Final Tips (cont.)</vt:lpstr>
      <vt:lpstr>Final Tips (cont.)</vt:lpstr>
      <vt:lpstr>Q&amp;A</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Art of Verbal and Documented Disciplinary Interventions to Turn Around Employee Performance and Insulate Your Company from Liability </dc:title>
  <dc:creator>Paul Falcone</dc:creator>
  <cp:lastModifiedBy>Paul Falcone</cp:lastModifiedBy>
  <cp:revision>25</cp:revision>
  <dcterms:created xsi:type="dcterms:W3CDTF">2016-01-18T05:31:42Z</dcterms:created>
  <dcterms:modified xsi:type="dcterms:W3CDTF">2016-01-18T05:44:35Z</dcterms:modified>
</cp:coreProperties>
</file>